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1" r:id="rId6"/>
    <p:sldId id="260" r:id="rId7"/>
    <p:sldId id="261" r:id="rId8"/>
    <p:sldId id="262" r:id="rId9"/>
    <p:sldId id="263" r:id="rId10"/>
    <p:sldId id="267" r:id="rId11"/>
    <p:sldId id="264" r:id="rId12"/>
    <p:sldId id="268" r:id="rId13"/>
    <p:sldId id="265" r:id="rId14"/>
    <p:sldId id="269" r:id="rId15"/>
    <p:sldId id="272" r:id="rId16"/>
    <p:sldId id="275" r:id="rId17"/>
    <p:sldId id="266" r:id="rId18"/>
    <p:sldId id="270" r:id="rId19"/>
    <p:sldId id="273" r:id="rId20"/>
    <p:sldId id="274" r:id="rId21"/>
    <p:sldId id="276" r:id="rId22"/>
    <p:sldId id="278" r:id="rId2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9B99BA1D-4301-4B3D-B859-3F26686B0C9D}">
          <p14:sldIdLst>
            <p14:sldId id="256"/>
            <p14:sldId id="257"/>
            <p14:sldId id="258"/>
            <p14:sldId id="259"/>
            <p14:sldId id="271"/>
            <p14:sldId id="260"/>
            <p14:sldId id="261"/>
            <p14:sldId id="262"/>
            <p14:sldId id="263"/>
            <p14:sldId id="267"/>
            <p14:sldId id="264"/>
            <p14:sldId id="268"/>
            <p14:sldId id="265"/>
          </p14:sldIdLst>
        </p14:section>
        <p14:section name="Oddíl bez názvu" id="{EE2F86C2-6E90-4481-A837-85C18F875177}">
          <p14:sldIdLst>
            <p14:sldId id="269"/>
            <p14:sldId id="272"/>
            <p14:sldId id="275"/>
            <p14:sldId id="266"/>
            <p14:sldId id="270"/>
            <p14:sldId id="273"/>
            <p14:sldId id="274"/>
            <p14:sldId id="276"/>
            <p14:sldId id="27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80" autoAdjust="0"/>
    <p:restoredTop sz="94660"/>
  </p:normalViewPr>
  <p:slideViewPr>
    <p:cSldViewPr snapToGrid="0">
      <p:cViewPr varScale="1">
        <p:scale>
          <a:sx n="75" d="100"/>
          <a:sy n="75" d="100"/>
        </p:scale>
        <p:origin x="67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9CCB53-8513-4CBB-9301-65A90AF62E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6B2A5B1-D8A6-498A-A263-D96E8A67BE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96FE20A-0582-41B7-BE5F-C5A324F74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FEEFD-E789-47D3-BAB0-E0B324940496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E6642D-2CAF-43B0-8F5E-046CC1A14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4546820-A4E4-4092-B74A-DDB834C45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47A37-9AD6-4500-81B2-0AC5931903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5986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845FB8-1952-4855-8E1F-0C3913030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9971172-5B9F-478D-975A-CD6A3683F2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79167C6-F32B-4A04-9906-9F7C6E395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FEEFD-E789-47D3-BAB0-E0B324940496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059A218-571E-47D2-B5B9-AD14E6B9D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3B7CCFF-C2B2-4214-BD8D-0B6C720F6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47A37-9AD6-4500-81B2-0AC5931903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5686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1DA7229-3E58-42A8-883F-FBDC1F54DF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4EC71D9-A18F-46DC-AC93-149E43630B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F29A5A4-C7FA-43C3-AC34-FF636C935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FEEFD-E789-47D3-BAB0-E0B324940496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AC8D1A3-8AB9-485A-A051-712DAC70C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831864D-09BE-457B-B517-7F1384DF6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47A37-9AD6-4500-81B2-0AC5931903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810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2D919E-7858-420F-8ABF-C33AC51DB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DDAA9B-1710-47D0-8BA1-6379E01664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3E93127-72A9-4972-8A4C-23C952211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FEEFD-E789-47D3-BAB0-E0B324940496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E959FA6-7239-4526-9A1C-3B9CA3796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8343989-BBA5-410C-8F57-23D5146A9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47A37-9AD6-4500-81B2-0AC5931903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8364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106E13-EE7B-4CE2-80DA-09C77D31A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74CA94F-1794-4FE4-B143-A54A41F22A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B85540C-80CD-4E9F-AAB0-5F739F79A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FEEFD-E789-47D3-BAB0-E0B324940496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898B3B3-B224-4ECC-A7F5-A4568526B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71CFA99-5D6D-4134-BCF0-3C373A732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47A37-9AD6-4500-81B2-0AC5931903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9711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21E933-6F1A-40E3-8E4F-D7AD233EC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54B555-674D-475B-A387-C1C81F04C4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66DB20B-ADAA-42CC-8B5D-51762BAEA4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19909B9-B899-455F-BEC5-16C6086CF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FEEFD-E789-47D3-BAB0-E0B324940496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AF38058-2C05-42EE-902C-9A9143373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75F384F-E6B7-41BD-977D-92926CC23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47A37-9AD6-4500-81B2-0AC5931903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003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EEE4A7-D980-4C7B-A509-911D1FE87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F8DACDF-4517-4359-9CFE-36BC5E24F5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32949F0-0194-4A76-95F5-690AFF9188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F4E99D8-C8B4-4BF6-AE33-7DC95B13A0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55841C4-8128-4FC3-933C-35AB9AABCD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03E86AC-5892-4433-9195-DAE738187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FEEFD-E789-47D3-BAB0-E0B324940496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809CCBD-DFAA-4E09-A506-6EA4D20DD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EB99B21-2FB6-468A-8C69-1E2AAA5E9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47A37-9AD6-4500-81B2-0AC5931903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5597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1C92E5-4141-4D8C-B162-48419939B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AC6FDBB-2565-40C5-ABD1-7A3EDA93B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FEEFD-E789-47D3-BAB0-E0B324940496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2C54F4F-1ED6-4275-9DD7-2700F3714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3E6C3AA-4456-481B-BF44-326F64353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47A37-9AD6-4500-81B2-0AC5931903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6031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887E83C-E92F-46E1-BEE1-0733EDBA0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FEEFD-E789-47D3-BAB0-E0B324940496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45E1B0B-F6D8-42DA-95B6-3261ADE06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CA0C2D7-48A5-42AA-A9AC-291437194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47A37-9AD6-4500-81B2-0AC5931903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5488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017D65-3D77-4C75-AD14-A37BD1BDA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BE970C-8058-45C3-BF30-0CF9B678D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6F5FD41-2C86-47E3-BDE1-DE3A8B1A73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1CD644F-D0CB-4B9D-910B-4B3992045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FEEFD-E789-47D3-BAB0-E0B324940496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CC15E2B-F5CD-4804-8D5B-BF9C94A64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80AC1BE-C07B-4684-9872-CBA9F71B1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47A37-9AD6-4500-81B2-0AC5931903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4743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98993C-177E-4D88-BE36-616493BF5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2E76992-3044-4D6A-96A1-8F6564BA33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0B651F8-8FCB-424F-AAAE-FB8F7F4E8D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D21F63E-7DF2-4A14-B2DF-773665423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FEEFD-E789-47D3-BAB0-E0B324940496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9B597A1-AA33-4563-A6DF-13EB3E309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6A2C7C1-640A-4FEB-A0B8-A89DF15C9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47A37-9AD6-4500-81B2-0AC5931903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7344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C4E2AEC-96BA-4656-B914-513BDB9C7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2261B16-F0AE-4349-8E69-7FC2CB9FF5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E3DB99C-2D8E-452A-B19B-A20B8C2F22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FEEFD-E789-47D3-BAB0-E0B324940496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23A7088-03B7-4510-8212-DE3CF89192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19449AF-1372-4544-A5B6-D015ADD28D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47A37-9AD6-4500-81B2-0AC5931903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9832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7876D4-0D8C-4EA6-A571-3AC5E140CC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79752"/>
            <a:ext cx="9144000" cy="2957268"/>
          </a:xfr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cs-CZ" b="1" i="1" dirty="0"/>
              <a:t>Obrazce</a:t>
            </a:r>
            <a:br>
              <a:rPr lang="cs-CZ" b="1" i="1" dirty="0"/>
            </a:br>
            <a:r>
              <a:rPr lang="cs-CZ" sz="3600" b="1" i="1" dirty="0"/>
              <a:t>značení, obvody obsahy</a:t>
            </a:r>
            <a:br>
              <a:rPr lang="cs-CZ" sz="3600" b="1" i="1" dirty="0"/>
            </a:br>
            <a:br>
              <a:rPr lang="cs-CZ" sz="3600" dirty="0"/>
            </a:br>
            <a:r>
              <a:rPr lang="cs-CZ" sz="2400" dirty="0"/>
              <a:t>M 6. roč. – opak. </a:t>
            </a:r>
            <a:r>
              <a:rPr lang="cs-CZ" sz="2400" dirty="0" err="1"/>
              <a:t>geom</a:t>
            </a:r>
            <a:r>
              <a:rPr lang="cs-CZ" sz="2400" dirty="0"/>
              <a:t>.</a:t>
            </a:r>
            <a:br>
              <a:rPr lang="cs-CZ" sz="2400" dirty="0"/>
            </a:br>
            <a:r>
              <a:rPr lang="cs-CZ" sz="2400" dirty="0"/>
              <a:t>Distanční výuka 19. – 23. 10. 2020</a:t>
            </a:r>
            <a:br>
              <a:rPr lang="cs-CZ" sz="2400" dirty="0"/>
            </a:br>
            <a:endParaRPr lang="cs-CZ" sz="24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1B115B6-B2A0-4465-8703-845B131BB2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35085" y="4256016"/>
            <a:ext cx="5921829" cy="2154831"/>
          </a:xfrm>
          <a:solidFill>
            <a:schemeClr val="accent4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cs-CZ" sz="3600" b="1" u="sng" dirty="0">
                <a:solidFill>
                  <a:srgbClr val="FF0000"/>
                </a:solidFill>
              </a:rPr>
              <a:t>Připrav si: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3200" dirty="0"/>
              <a:t>Školní sešit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3200" dirty="0"/>
              <a:t>PS geometrie</a:t>
            </a:r>
          </a:p>
          <a:p>
            <a:r>
              <a:rPr lang="cs-CZ" sz="3200" dirty="0"/>
              <a:t>Psací potřeby, kalkulačku</a:t>
            </a:r>
          </a:p>
        </p:txBody>
      </p:sp>
    </p:spTree>
    <p:extLst>
      <p:ext uri="{BB962C8B-B14F-4D97-AF65-F5344CB8AC3E}">
        <p14:creationId xmlns:p14="http://schemas.microsoft.com/office/powerpoint/2010/main" val="18434666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>
            <a:extLst>
              <a:ext uri="{FF2B5EF4-FFF2-40B4-BE49-F238E27FC236}">
                <a16:creationId xmlns:a16="http://schemas.microsoft.com/office/drawing/2014/main" id="{6C6CE606-996F-4521-A761-AC43C41C7ACE}"/>
              </a:ext>
            </a:extLst>
          </p:cNvPr>
          <p:cNvSpPr txBox="1">
            <a:spLocks/>
          </p:cNvSpPr>
          <p:nvPr/>
        </p:nvSpPr>
        <p:spPr>
          <a:xfrm>
            <a:off x="331596" y="365125"/>
            <a:ext cx="11022204" cy="59025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800" b="1" i="1" dirty="0"/>
              <a:t>Příklady – PS </a:t>
            </a:r>
            <a:r>
              <a:rPr lang="cs-CZ" sz="4800" b="1" i="1" dirty="0" err="1"/>
              <a:t>geom</a:t>
            </a:r>
            <a:r>
              <a:rPr lang="cs-CZ" sz="4800" b="1" i="1" dirty="0"/>
              <a:t>.  </a:t>
            </a:r>
          </a:p>
          <a:p>
            <a:pPr algn="ctr"/>
            <a:endParaRPr lang="cs-CZ" sz="4800" b="1" i="1" dirty="0"/>
          </a:p>
          <a:p>
            <a:pPr algn="ctr"/>
            <a:r>
              <a:rPr lang="cs-CZ" sz="4800" b="1" i="1" dirty="0"/>
              <a:t>str. 7 </a:t>
            </a:r>
            <a:r>
              <a:rPr lang="cs-CZ" sz="3600" i="1" dirty="0"/>
              <a:t>(celá strana) </a:t>
            </a:r>
            <a:r>
              <a:rPr lang="cs-CZ" sz="4800" b="1" i="1" dirty="0"/>
              <a:t>a 8/6</a:t>
            </a:r>
          </a:p>
          <a:p>
            <a:pPr algn="ctr"/>
            <a:endParaRPr lang="cs-CZ" sz="2800" b="1" i="1" dirty="0"/>
          </a:p>
          <a:p>
            <a:pPr algn="ctr"/>
            <a:r>
              <a:rPr lang="cs-CZ" sz="4000" dirty="0"/>
              <a:t>Vypracovat do další hodiny </a:t>
            </a:r>
          </a:p>
          <a:p>
            <a:pPr algn="ctr"/>
            <a:r>
              <a:rPr lang="cs-CZ" sz="4000" dirty="0"/>
              <a:t>(nefotit, neposílat!)</a:t>
            </a:r>
          </a:p>
        </p:txBody>
      </p:sp>
    </p:spTree>
    <p:extLst>
      <p:ext uri="{BB962C8B-B14F-4D97-AF65-F5344CB8AC3E}">
        <p14:creationId xmlns:p14="http://schemas.microsoft.com/office/powerpoint/2010/main" val="11349563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>
            <a:extLst>
              <a:ext uri="{FF2B5EF4-FFF2-40B4-BE49-F238E27FC236}">
                <a16:creationId xmlns:a16="http://schemas.microsoft.com/office/drawing/2014/main" id="{FA50206F-1A8D-4808-ABB4-427FCC64BE98}"/>
              </a:ext>
            </a:extLst>
          </p:cNvPr>
          <p:cNvSpPr txBox="1">
            <a:spLocks/>
          </p:cNvSpPr>
          <p:nvPr/>
        </p:nvSpPr>
        <p:spPr>
          <a:xfrm>
            <a:off x="331596" y="365125"/>
            <a:ext cx="11022204" cy="7623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800" b="1" i="1" dirty="0"/>
              <a:t>Trojúhelník - obvod</a:t>
            </a:r>
          </a:p>
        </p:txBody>
      </p:sp>
      <p:grpSp>
        <p:nvGrpSpPr>
          <p:cNvPr id="20" name="Skupina 19">
            <a:extLst>
              <a:ext uri="{FF2B5EF4-FFF2-40B4-BE49-F238E27FC236}">
                <a16:creationId xmlns:a16="http://schemas.microsoft.com/office/drawing/2014/main" id="{A8564D0A-7769-480A-99F6-AFB0E85EEADA}"/>
              </a:ext>
            </a:extLst>
          </p:cNvPr>
          <p:cNvGrpSpPr/>
          <p:nvPr/>
        </p:nvGrpSpPr>
        <p:grpSpPr>
          <a:xfrm>
            <a:off x="1417829" y="1099749"/>
            <a:ext cx="5656192" cy="5555496"/>
            <a:chOff x="1417829" y="1099749"/>
            <a:chExt cx="5656192" cy="5555496"/>
          </a:xfrm>
        </p:grpSpPr>
        <p:sp>
          <p:nvSpPr>
            <p:cNvPr id="5" name="Rovnoramenný trojúhelník 4">
              <a:extLst>
                <a:ext uri="{FF2B5EF4-FFF2-40B4-BE49-F238E27FC236}">
                  <a16:creationId xmlns:a16="http://schemas.microsoft.com/office/drawing/2014/main" id="{11B99338-A2B4-470B-9EC1-E6CDBB3BB426}"/>
                </a:ext>
              </a:extLst>
            </p:cNvPr>
            <p:cNvSpPr/>
            <p:nvPr/>
          </p:nvSpPr>
          <p:spPr>
            <a:xfrm>
              <a:off x="1842945" y="1718366"/>
              <a:ext cx="4839208" cy="4290548"/>
            </a:xfrm>
            <a:prstGeom prst="triangl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930DDD2-EBBA-4BE7-A366-B0162ADDF1A8}"/>
                </a:ext>
              </a:extLst>
            </p:cNvPr>
            <p:cNvSpPr txBox="1"/>
            <p:nvPr/>
          </p:nvSpPr>
          <p:spPr>
            <a:xfrm>
              <a:off x="1417829" y="6008914"/>
              <a:ext cx="45236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3600" dirty="0"/>
                <a:t>A</a:t>
              </a:r>
            </a:p>
          </p:txBody>
        </p:sp>
        <p:sp>
          <p:nvSpPr>
            <p:cNvPr id="9" name="TextovéPole 8">
              <a:extLst>
                <a:ext uri="{FF2B5EF4-FFF2-40B4-BE49-F238E27FC236}">
                  <a16:creationId xmlns:a16="http://schemas.microsoft.com/office/drawing/2014/main" id="{1DB30C58-24DF-493F-9E1A-9A2B55723E0A}"/>
                </a:ext>
              </a:extLst>
            </p:cNvPr>
            <p:cNvSpPr txBox="1"/>
            <p:nvPr/>
          </p:nvSpPr>
          <p:spPr>
            <a:xfrm>
              <a:off x="6637683" y="5953485"/>
              <a:ext cx="43633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3600" dirty="0"/>
                <a:t>B</a:t>
              </a:r>
            </a:p>
          </p:txBody>
        </p:sp>
        <p:sp>
          <p:nvSpPr>
            <p:cNvPr id="11" name="TextovéPole 10">
              <a:extLst>
                <a:ext uri="{FF2B5EF4-FFF2-40B4-BE49-F238E27FC236}">
                  <a16:creationId xmlns:a16="http://schemas.microsoft.com/office/drawing/2014/main" id="{449927FB-61C2-418F-8EF6-F2091488F687}"/>
                </a:ext>
              </a:extLst>
            </p:cNvPr>
            <p:cNvSpPr txBox="1"/>
            <p:nvPr/>
          </p:nvSpPr>
          <p:spPr>
            <a:xfrm>
              <a:off x="5639758" y="3540474"/>
              <a:ext cx="40588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3600" dirty="0"/>
                <a:t>a</a:t>
              </a:r>
            </a:p>
          </p:txBody>
        </p:sp>
        <p:sp>
          <p:nvSpPr>
            <p:cNvPr id="13" name="TextovéPole 12">
              <a:extLst>
                <a:ext uri="{FF2B5EF4-FFF2-40B4-BE49-F238E27FC236}">
                  <a16:creationId xmlns:a16="http://schemas.microsoft.com/office/drawing/2014/main" id="{AA80C5B3-CAA3-43EC-ACB2-12C4298F4560}"/>
                </a:ext>
              </a:extLst>
            </p:cNvPr>
            <p:cNvSpPr txBox="1"/>
            <p:nvPr/>
          </p:nvSpPr>
          <p:spPr>
            <a:xfrm rot="10800000" flipH="1" flipV="1">
              <a:off x="4074035" y="6008914"/>
              <a:ext cx="49447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3600" dirty="0"/>
                <a:t>c</a:t>
              </a:r>
            </a:p>
          </p:txBody>
        </p:sp>
        <p:sp>
          <p:nvSpPr>
            <p:cNvPr id="15" name="TextovéPole 14">
              <a:extLst>
                <a:ext uri="{FF2B5EF4-FFF2-40B4-BE49-F238E27FC236}">
                  <a16:creationId xmlns:a16="http://schemas.microsoft.com/office/drawing/2014/main" id="{F005FF5F-F4CA-478C-951E-284C327A5070}"/>
                </a:ext>
              </a:extLst>
            </p:cNvPr>
            <p:cNvSpPr txBox="1"/>
            <p:nvPr/>
          </p:nvSpPr>
          <p:spPr>
            <a:xfrm>
              <a:off x="2356658" y="3540473"/>
              <a:ext cx="57845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3600" dirty="0"/>
                <a:t>b</a:t>
              </a:r>
            </a:p>
          </p:txBody>
        </p:sp>
        <p:sp>
          <p:nvSpPr>
            <p:cNvPr id="17" name="TextovéPole 16">
              <a:extLst>
                <a:ext uri="{FF2B5EF4-FFF2-40B4-BE49-F238E27FC236}">
                  <a16:creationId xmlns:a16="http://schemas.microsoft.com/office/drawing/2014/main" id="{F1674636-7764-46C7-97EC-05CAA0B0D5A2}"/>
                </a:ext>
              </a:extLst>
            </p:cNvPr>
            <p:cNvSpPr txBox="1"/>
            <p:nvPr/>
          </p:nvSpPr>
          <p:spPr>
            <a:xfrm>
              <a:off x="4074035" y="1099749"/>
              <a:ext cx="43152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3600" dirty="0"/>
                <a:t>C</a:t>
              </a:r>
            </a:p>
          </p:txBody>
        </p:sp>
      </p:grp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04D4AF3C-479E-4BAC-BD72-D60A8D0EA8BC}"/>
              </a:ext>
            </a:extLst>
          </p:cNvPr>
          <p:cNvSpPr txBox="1"/>
          <p:nvPr/>
        </p:nvSpPr>
        <p:spPr>
          <a:xfrm>
            <a:off x="6618095" y="1929190"/>
            <a:ext cx="48392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Obvod</a:t>
            </a:r>
            <a:r>
              <a:rPr lang="cs-CZ" sz="3200" dirty="0"/>
              <a:t> – sečteme velikosti všech stran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663785A6-F242-44E5-A19F-A3C8DEB6AD69}"/>
              </a:ext>
            </a:extLst>
          </p:cNvPr>
          <p:cNvSpPr txBox="1"/>
          <p:nvPr/>
        </p:nvSpPr>
        <p:spPr>
          <a:xfrm>
            <a:off x="7611503" y="3637503"/>
            <a:ext cx="2900153" cy="76944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sz="4400" b="1" dirty="0"/>
              <a:t>o = a + b + c</a:t>
            </a:r>
          </a:p>
        </p:txBody>
      </p:sp>
    </p:spTree>
    <p:extLst>
      <p:ext uri="{BB962C8B-B14F-4D97-AF65-F5344CB8AC3E}">
        <p14:creationId xmlns:p14="http://schemas.microsoft.com/office/powerpoint/2010/main" val="1903173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>
            <a:extLst>
              <a:ext uri="{FF2B5EF4-FFF2-40B4-BE49-F238E27FC236}">
                <a16:creationId xmlns:a16="http://schemas.microsoft.com/office/drawing/2014/main" id="{01248D93-DD65-4CE3-A339-DA32CD25C704}"/>
              </a:ext>
            </a:extLst>
          </p:cNvPr>
          <p:cNvSpPr txBox="1">
            <a:spLocks/>
          </p:cNvSpPr>
          <p:nvPr/>
        </p:nvSpPr>
        <p:spPr>
          <a:xfrm>
            <a:off x="331596" y="365125"/>
            <a:ext cx="11022204" cy="7623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800" b="1" i="1" dirty="0"/>
              <a:t>Trojúhelník - obvod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61E3D9C8-2CD2-4099-8B0C-889D501199A6}"/>
              </a:ext>
            </a:extLst>
          </p:cNvPr>
          <p:cNvSpPr txBox="1"/>
          <p:nvPr/>
        </p:nvSpPr>
        <p:spPr>
          <a:xfrm>
            <a:off x="411983" y="1306285"/>
            <a:ext cx="7937109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u="sng" dirty="0"/>
              <a:t>Příklad:</a:t>
            </a:r>
          </a:p>
          <a:p>
            <a:r>
              <a:rPr lang="cs-CZ" sz="3600" dirty="0"/>
              <a:t>Vypočítej obvod trojúhelníka se stranami:</a:t>
            </a:r>
          </a:p>
          <a:p>
            <a:pPr marL="742950" indent="-742950">
              <a:buAutoNum type="alphaLcParenR"/>
            </a:pPr>
            <a:r>
              <a:rPr lang="cs-CZ" sz="3600" dirty="0"/>
              <a:t>a = 5cm, b = 42mm, c = 3,7cm</a:t>
            </a:r>
          </a:p>
          <a:p>
            <a:endParaRPr lang="cs-CZ" sz="3600" dirty="0"/>
          </a:p>
          <a:p>
            <a:endParaRPr lang="cs-CZ" sz="3600" dirty="0"/>
          </a:p>
          <a:p>
            <a:endParaRPr lang="cs-CZ" sz="3600" dirty="0"/>
          </a:p>
          <a:p>
            <a:endParaRPr lang="cs-CZ" sz="3600" dirty="0"/>
          </a:p>
          <a:p>
            <a:r>
              <a:rPr lang="cs-CZ" sz="3600" dirty="0"/>
              <a:t>b) k = 325mm, l = 65cm, m = 82,8cm</a:t>
            </a:r>
          </a:p>
          <a:p>
            <a:r>
              <a:rPr lang="cs-CZ" sz="3600" dirty="0"/>
              <a:t>c) e = 5,5dm, f = 6,3dm, g = 78cm</a:t>
            </a:r>
          </a:p>
          <a:p>
            <a:endParaRPr lang="cs-CZ" sz="3600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F577A73E-1927-4BB7-9520-0174F4119061}"/>
              </a:ext>
            </a:extLst>
          </p:cNvPr>
          <p:cNvSpPr txBox="1"/>
          <p:nvPr/>
        </p:nvSpPr>
        <p:spPr>
          <a:xfrm>
            <a:off x="1953087" y="3429000"/>
            <a:ext cx="314220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>
                <a:solidFill>
                  <a:srgbClr val="00B050"/>
                </a:solidFill>
              </a:rPr>
              <a:t>o = a + b + c</a:t>
            </a:r>
          </a:p>
          <a:p>
            <a:r>
              <a:rPr lang="cs-CZ" sz="3600" dirty="0">
                <a:solidFill>
                  <a:srgbClr val="00B050"/>
                </a:solidFill>
              </a:rPr>
              <a:t>o = 5 + 4,2 + 3,7</a:t>
            </a:r>
          </a:p>
          <a:p>
            <a:r>
              <a:rPr lang="cs-CZ" sz="3600" dirty="0">
                <a:solidFill>
                  <a:srgbClr val="00B050"/>
                </a:solidFill>
              </a:rPr>
              <a:t>o = 12,9 cm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FDBC6596-C28F-412E-AB84-79B43365E917}"/>
              </a:ext>
            </a:extLst>
          </p:cNvPr>
          <p:cNvSpPr txBox="1"/>
          <p:nvPr/>
        </p:nvSpPr>
        <p:spPr>
          <a:xfrm>
            <a:off x="2831977" y="2949125"/>
            <a:ext cx="36551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>
                <a:solidFill>
                  <a:srgbClr val="7030A0"/>
                </a:solidFill>
              </a:rPr>
              <a:t>b = 42mm = 4,2cm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DF50033-4242-45E0-833E-84E188B7AB2F}"/>
              </a:ext>
            </a:extLst>
          </p:cNvPr>
          <p:cNvSpPr txBox="1"/>
          <p:nvPr/>
        </p:nvSpPr>
        <p:spPr>
          <a:xfrm>
            <a:off x="9125572" y="5707329"/>
            <a:ext cx="23519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>
                <a:solidFill>
                  <a:srgbClr val="00B050"/>
                </a:solidFill>
              </a:rPr>
              <a:t>o = 19,6 cm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9D6876D5-4A48-4F37-96C1-E69C0D46B81C}"/>
              </a:ext>
            </a:extLst>
          </p:cNvPr>
          <p:cNvSpPr txBox="1"/>
          <p:nvPr/>
        </p:nvSpPr>
        <p:spPr>
          <a:xfrm>
            <a:off x="9125572" y="5169831"/>
            <a:ext cx="25859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>
                <a:solidFill>
                  <a:srgbClr val="00B050"/>
                </a:solidFill>
              </a:rPr>
              <a:t>o = 180,3 cm</a:t>
            </a:r>
          </a:p>
        </p:txBody>
      </p:sp>
    </p:spTree>
    <p:extLst>
      <p:ext uri="{BB962C8B-B14F-4D97-AF65-F5344CB8AC3E}">
        <p14:creationId xmlns:p14="http://schemas.microsoft.com/office/powerpoint/2010/main" val="2527355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/>
      <p:bldP spid="7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>
            <a:extLst>
              <a:ext uri="{FF2B5EF4-FFF2-40B4-BE49-F238E27FC236}">
                <a16:creationId xmlns:a16="http://schemas.microsoft.com/office/drawing/2014/main" id="{5EFF1B14-8B3E-4F84-8545-091A9D29E85E}"/>
              </a:ext>
            </a:extLst>
          </p:cNvPr>
          <p:cNvSpPr txBox="1">
            <a:spLocks/>
          </p:cNvSpPr>
          <p:nvPr/>
        </p:nvSpPr>
        <p:spPr>
          <a:xfrm>
            <a:off x="331596" y="365125"/>
            <a:ext cx="11022204" cy="7623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800" b="1" i="1" dirty="0"/>
              <a:t>Čtverec – obvod, obsah</a:t>
            </a:r>
          </a:p>
        </p:txBody>
      </p:sp>
      <p:grpSp>
        <p:nvGrpSpPr>
          <p:cNvPr id="45" name="Skupina 44">
            <a:extLst>
              <a:ext uri="{FF2B5EF4-FFF2-40B4-BE49-F238E27FC236}">
                <a16:creationId xmlns:a16="http://schemas.microsoft.com/office/drawing/2014/main" id="{D4155589-3DAC-41A1-B83B-7D90B13C80F0}"/>
              </a:ext>
            </a:extLst>
          </p:cNvPr>
          <p:cNvGrpSpPr/>
          <p:nvPr/>
        </p:nvGrpSpPr>
        <p:grpSpPr>
          <a:xfrm>
            <a:off x="1026804" y="1791968"/>
            <a:ext cx="3968329" cy="4029704"/>
            <a:chOff x="1026804" y="1791968"/>
            <a:chExt cx="3968329" cy="4029704"/>
          </a:xfrm>
        </p:grpSpPr>
        <p:sp>
          <p:nvSpPr>
            <p:cNvPr id="21" name="Kosočtverec 20">
              <a:extLst>
                <a:ext uri="{FF2B5EF4-FFF2-40B4-BE49-F238E27FC236}">
                  <a16:creationId xmlns:a16="http://schemas.microsoft.com/office/drawing/2014/main" id="{69BD1E70-332F-4367-A083-0A1E0504DC69}"/>
                </a:ext>
              </a:extLst>
            </p:cNvPr>
            <p:cNvSpPr/>
            <p:nvPr/>
          </p:nvSpPr>
          <p:spPr>
            <a:xfrm rot="2726865">
              <a:off x="1081345" y="1812546"/>
              <a:ext cx="3859248" cy="3968329"/>
            </a:xfrm>
            <a:prstGeom prst="diamond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" name="TextovéPole 22">
              <a:extLst>
                <a:ext uri="{FF2B5EF4-FFF2-40B4-BE49-F238E27FC236}">
                  <a16:creationId xmlns:a16="http://schemas.microsoft.com/office/drawing/2014/main" id="{83AFC9BF-DD58-4E60-9CEA-B92B0CA29656}"/>
                </a:ext>
              </a:extLst>
            </p:cNvPr>
            <p:cNvSpPr txBox="1"/>
            <p:nvPr/>
          </p:nvSpPr>
          <p:spPr>
            <a:xfrm>
              <a:off x="4339310" y="1791968"/>
              <a:ext cx="43152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3600" dirty="0"/>
                <a:t>C</a:t>
              </a:r>
            </a:p>
          </p:txBody>
        </p:sp>
        <p:sp>
          <p:nvSpPr>
            <p:cNvPr id="25" name="TextovéPole 24">
              <a:extLst>
                <a:ext uri="{FF2B5EF4-FFF2-40B4-BE49-F238E27FC236}">
                  <a16:creationId xmlns:a16="http://schemas.microsoft.com/office/drawing/2014/main" id="{9737849B-5D01-48B8-8524-432E04C26D44}"/>
                </a:ext>
              </a:extLst>
            </p:cNvPr>
            <p:cNvSpPr txBox="1"/>
            <p:nvPr/>
          </p:nvSpPr>
          <p:spPr>
            <a:xfrm>
              <a:off x="4171277" y="5165733"/>
              <a:ext cx="45236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3600" dirty="0"/>
                <a:t>B</a:t>
              </a:r>
            </a:p>
          </p:txBody>
        </p:sp>
        <p:sp>
          <p:nvSpPr>
            <p:cNvPr id="27" name="TextovéPole 26">
              <a:extLst>
                <a:ext uri="{FF2B5EF4-FFF2-40B4-BE49-F238E27FC236}">
                  <a16:creationId xmlns:a16="http://schemas.microsoft.com/office/drawing/2014/main" id="{C9311C05-2DF5-4C8A-866E-3B2A28542FFA}"/>
                </a:ext>
              </a:extLst>
            </p:cNvPr>
            <p:cNvSpPr txBox="1"/>
            <p:nvPr/>
          </p:nvSpPr>
          <p:spPr>
            <a:xfrm>
              <a:off x="1317268" y="5175341"/>
              <a:ext cx="45236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3600" dirty="0"/>
                <a:t>A</a:t>
              </a:r>
            </a:p>
          </p:txBody>
        </p:sp>
        <p:sp>
          <p:nvSpPr>
            <p:cNvPr id="31" name="TextovéPole 30">
              <a:extLst>
                <a:ext uri="{FF2B5EF4-FFF2-40B4-BE49-F238E27FC236}">
                  <a16:creationId xmlns:a16="http://schemas.microsoft.com/office/drawing/2014/main" id="{DE07C92A-2D56-4B47-A437-65DDD16B3958}"/>
                </a:ext>
              </a:extLst>
            </p:cNvPr>
            <p:cNvSpPr txBox="1"/>
            <p:nvPr/>
          </p:nvSpPr>
          <p:spPr>
            <a:xfrm>
              <a:off x="1258031" y="1889887"/>
              <a:ext cx="4683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3600" dirty="0"/>
                <a:t>D</a:t>
              </a:r>
            </a:p>
          </p:txBody>
        </p:sp>
        <p:sp>
          <p:nvSpPr>
            <p:cNvPr id="33" name="TextovéPole 32">
              <a:extLst>
                <a:ext uri="{FF2B5EF4-FFF2-40B4-BE49-F238E27FC236}">
                  <a16:creationId xmlns:a16="http://schemas.microsoft.com/office/drawing/2014/main" id="{99E19E68-820F-48CB-B7C6-94524A631CC1}"/>
                </a:ext>
              </a:extLst>
            </p:cNvPr>
            <p:cNvSpPr txBox="1"/>
            <p:nvPr/>
          </p:nvSpPr>
          <p:spPr>
            <a:xfrm>
              <a:off x="2771275" y="5090753"/>
              <a:ext cx="40588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3600" dirty="0"/>
                <a:t>a</a:t>
              </a:r>
            </a:p>
          </p:txBody>
        </p:sp>
        <p:sp>
          <p:nvSpPr>
            <p:cNvPr id="35" name="TextovéPole 34">
              <a:extLst>
                <a:ext uri="{FF2B5EF4-FFF2-40B4-BE49-F238E27FC236}">
                  <a16:creationId xmlns:a16="http://schemas.microsoft.com/office/drawing/2014/main" id="{6EDDCF65-8127-4766-ADA2-8D024DE9F950}"/>
                </a:ext>
              </a:extLst>
            </p:cNvPr>
            <p:cNvSpPr txBox="1"/>
            <p:nvPr/>
          </p:nvSpPr>
          <p:spPr>
            <a:xfrm>
              <a:off x="1209152" y="3416042"/>
              <a:ext cx="40588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3600" dirty="0"/>
                <a:t>a</a:t>
              </a:r>
            </a:p>
          </p:txBody>
        </p:sp>
        <p:sp>
          <p:nvSpPr>
            <p:cNvPr id="37" name="TextovéPole 36">
              <a:extLst>
                <a:ext uri="{FF2B5EF4-FFF2-40B4-BE49-F238E27FC236}">
                  <a16:creationId xmlns:a16="http://schemas.microsoft.com/office/drawing/2014/main" id="{4F41E39E-A01F-49BE-AA6D-3BE8DA175C41}"/>
                </a:ext>
              </a:extLst>
            </p:cNvPr>
            <p:cNvSpPr txBox="1"/>
            <p:nvPr/>
          </p:nvSpPr>
          <p:spPr>
            <a:xfrm>
              <a:off x="2741175" y="1815345"/>
              <a:ext cx="40588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3600" dirty="0"/>
                <a:t>a</a:t>
              </a:r>
            </a:p>
          </p:txBody>
        </p:sp>
        <p:sp>
          <p:nvSpPr>
            <p:cNvPr id="39" name="TextovéPole 38">
              <a:extLst>
                <a:ext uri="{FF2B5EF4-FFF2-40B4-BE49-F238E27FC236}">
                  <a16:creationId xmlns:a16="http://schemas.microsoft.com/office/drawing/2014/main" id="{2EFDECB0-C1B8-41AE-A887-A591E573BD39}"/>
                </a:ext>
              </a:extLst>
            </p:cNvPr>
            <p:cNvSpPr txBox="1"/>
            <p:nvPr/>
          </p:nvSpPr>
          <p:spPr>
            <a:xfrm>
              <a:off x="4397461" y="3488430"/>
              <a:ext cx="40588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3600" dirty="0"/>
                <a:t>a</a:t>
              </a:r>
            </a:p>
          </p:txBody>
        </p:sp>
      </p:grpSp>
      <p:sp>
        <p:nvSpPr>
          <p:cNvPr id="42" name="TextovéPole 41">
            <a:extLst>
              <a:ext uri="{FF2B5EF4-FFF2-40B4-BE49-F238E27FC236}">
                <a16:creationId xmlns:a16="http://schemas.microsoft.com/office/drawing/2014/main" id="{ABC1627F-EACB-48DB-BAEF-B9802FF0E9FD}"/>
              </a:ext>
            </a:extLst>
          </p:cNvPr>
          <p:cNvSpPr txBox="1"/>
          <p:nvPr/>
        </p:nvSpPr>
        <p:spPr>
          <a:xfrm>
            <a:off x="6563895" y="2596508"/>
            <a:ext cx="3714478" cy="144655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sz="4400" dirty="0"/>
              <a:t>o = a + a + a + a</a:t>
            </a:r>
          </a:p>
          <a:p>
            <a:r>
              <a:rPr lang="cs-CZ" sz="4400" b="1" dirty="0"/>
              <a:t>o = 4 ∙ a</a:t>
            </a:r>
          </a:p>
        </p:txBody>
      </p:sp>
      <p:sp>
        <p:nvSpPr>
          <p:cNvPr id="44" name="TextovéPole 43">
            <a:extLst>
              <a:ext uri="{FF2B5EF4-FFF2-40B4-BE49-F238E27FC236}">
                <a16:creationId xmlns:a16="http://schemas.microsoft.com/office/drawing/2014/main" id="{6FC00D15-A819-43AB-84CF-D838B8150C7B}"/>
              </a:ext>
            </a:extLst>
          </p:cNvPr>
          <p:cNvSpPr txBox="1"/>
          <p:nvPr/>
        </p:nvSpPr>
        <p:spPr>
          <a:xfrm>
            <a:off x="6563895" y="4644477"/>
            <a:ext cx="1952779" cy="76944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sz="4400" b="1" dirty="0"/>
              <a:t>S = a ∙ a</a:t>
            </a:r>
          </a:p>
        </p:txBody>
      </p:sp>
    </p:spTree>
    <p:extLst>
      <p:ext uri="{BB962C8B-B14F-4D97-AF65-F5344CB8AC3E}">
        <p14:creationId xmlns:p14="http://schemas.microsoft.com/office/powerpoint/2010/main" val="19787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build="p" animBg="1"/>
      <p:bldP spid="4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>
            <a:extLst>
              <a:ext uri="{FF2B5EF4-FFF2-40B4-BE49-F238E27FC236}">
                <a16:creationId xmlns:a16="http://schemas.microsoft.com/office/drawing/2014/main" id="{43A8033E-F95F-489B-9762-52234857077B}"/>
              </a:ext>
            </a:extLst>
          </p:cNvPr>
          <p:cNvSpPr txBox="1">
            <a:spLocks/>
          </p:cNvSpPr>
          <p:nvPr/>
        </p:nvSpPr>
        <p:spPr>
          <a:xfrm>
            <a:off x="331596" y="365125"/>
            <a:ext cx="11022204" cy="7623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800" b="1" i="1" dirty="0"/>
              <a:t>Čtverec – obvod, obsah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FAC26EE5-B70A-43FC-9280-B40112FF1F51}"/>
              </a:ext>
            </a:extLst>
          </p:cNvPr>
          <p:cNvSpPr txBox="1"/>
          <p:nvPr/>
        </p:nvSpPr>
        <p:spPr>
          <a:xfrm>
            <a:off x="417251" y="1624614"/>
            <a:ext cx="1140947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u="sng" dirty="0"/>
              <a:t>Příklad:</a:t>
            </a:r>
          </a:p>
          <a:p>
            <a:r>
              <a:rPr lang="cs-CZ" sz="3600" dirty="0"/>
              <a:t>Vypočítej obvod a obsah čtverce se stranou dlouhou 4,5 cm.</a:t>
            </a:r>
          </a:p>
          <a:p>
            <a:endParaRPr lang="cs-CZ" sz="36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2AB35EFE-DC5B-4D8C-B458-22E8B30BA726}"/>
              </a:ext>
            </a:extLst>
          </p:cNvPr>
          <p:cNvSpPr txBox="1"/>
          <p:nvPr/>
        </p:nvSpPr>
        <p:spPr>
          <a:xfrm>
            <a:off x="7652551" y="2998927"/>
            <a:ext cx="278794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>
                <a:solidFill>
                  <a:srgbClr val="00B050"/>
                </a:solidFill>
              </a:rPr>
              <a:t>S = a ∙ a</a:t>
            </a:r>
          </a:p>
          <a:p>
            <a:r>
              <a:rPr lang="cs-CZ" sz="3600" dirty="0">
                <a:solidFill>
                  <a:srgbClr val="00B050"/>
                </a:solidFill>
              </a:rPr>
              <a:t>S = 4,5 ∙ 4,5</a:t>
            </a:r>
          </a:p>
          <a:p>
            <a:r>
              <a:rPr lang="cs-CZ" sz="3600" u="sng" dirty="0">
                <a:solidFill>
                  <a:srgbClr val="00B050"/>
                </a:solidFill>
              </a:rPr>
              <a:t>S = 20,25 cm</a:t>
            </a:r>
            <a:r>
              <a:rPr lang="cs-CZ" sz="3600" u="sng" baseline="30000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0562549-67E1-4C77-BAD8-06CA476DA8A5}"/>
              </a:ext>
            </a:extLst>
          </p:cNvPr>
          <p:cNvSpPr txBox="1"/>
          <p:nvPr/>
        </p:nvSpPr>
        <p:spPr>
          <a:xfrm>
            <a:off x="4539450" y="2998927"/>
            <a:ext cx="200888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>
                <a:solidFill>
                  <a:srgbClr val="00B050"/>
                </a:solidFill>
              </a:rPr>
              <a:t>o = 4 ∙ a</a:t>
            </a:r>
          </a:p>
          <a:p>
            <a:r>
              <a:rPr lang="cs-CZ" sz="3600" dirty="0">
                <a:solidFill>
                  <a:srgbClr val="00B050"/>
                </a:solidFill>
              </a:rPr>
              <a:t>o = 4 ∙ 4,5</a:t>
            </a:r>
          </a:p>
          <a:p>
            <a:r>
              <a:rPr lang="cs-CZ" sz="3600" u="sng" dirty="0">
                <a:solidFill>
                  <a:srgbClr val="00B050"/>
                </a:solidFill>
              </a:rPr>
              <a:t>o = 18 cm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4491B163-5E2A-4CD9-B1A2-65292E73F7EE}"/>
              </a:ext>
            </a:extLst>
          </p:cNvPr>
          <p:cNvSpPr txBox="1"/>
          <p:nvPr/>
        </p:nvSpPr>
        <p:spPr>
          <a:xfrm>
            <a:off x="568172" y="2998927"/>
            <a:ext cx="209544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/>
              <a:t>a = 4,5 cm</a:t>
            </a:r>
          </a:p>
          <a:p>
            <a:r>
              <a:rPr lang="cs-CZ" sz="3600" dirty="0"/>
              <a:t>o = ? cm</a:t>
            </a:r>
          </a:p>
          <a:p>
            <a:r>
              <a:rPr lang="cs-CZ" sz="3600" dirty="0"/>
              <a:t>S = ? cm</a:t>
            </a:r>
            <a:r>
              <a:rPr lang="cs-CZ" sz="3600" baseline="30000" dirty="0"/>
              <a:t>2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A26078A-3498-44EC-85D0-843B77F4F137}"/>
              </a:ext>
            </a:extLst>
          </p:cNvPr>
          <p:cNvSpPr txBox="1"/>
          <p:nvPr/>
        </p:nvSpPr>
        <p:spPr>
          <a:xfrm>
            <a:off x="417251" y="5515864"/>
            <a:ext cx="84329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u="sng" dirty="0"/>
              <a:t>Obvod čtverce je 18 cm, obsah je 20,25cm</a:t>
            </a:r>
            <a:r>
              <a:rPr lang="cs-CZ" sz="3600" u="sng" baseline="30000" dirty="0"/>
              <a:t>2</a:t>
            </a:r>
            <a:r>
              <a:rPr lang="cs-CZ" sz="3600" u="sng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45933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build="p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>
            <a:extLst>
              <a:ext uri="{FF2B5EF4-FFF2-40B4-BE49-F238E27FC236}">
                <a16:creationId xmlns:a16="http://schemas.microsoft.com/office/drawing/2014/main" id="{88A2B160-409D-4B37-A7A8-F783D0FBE5D2}"/>
              </a:ext>
            </a:extLst>
          </p:cNvPr>
          <p:cNvSpPr txBox="1">
            <a:spLocks/>
          </p:cNvSpPr>
          <p:nvPr/>
        </p:nvSpPr>
        <p:spPr>
          <a:xfrm>
            <a:off x="331596" y="365125"/>
            <a:ext cx="11022204" cy="7623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800" b="1" i="1" dirty="0"/>
              <a:t>Čtverec – obvod, obsah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09B5A849-5E3D-4C46-B743-7A13FF7AD286}"/>
              </a:ext>
            </a:extLst>
          </p:cNvPr>
          <p:cNvSpPr txBox="1"/>
          <p:nvPr/>
        </p:nvSpPr>
        <p:spPr>
          <a:xfrm>
            <a:off x="417251" y="1624614"/>
            <a:ext cx="938583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u="sng" dirty="0"/>
              <a:t>Příklad:</a:t>
            </a:r>
          </a:p>
          <a:p>
            <a:r>
              <a:rPr lang="cs-CZ" sz="3600" dirty="0"/>
              <a:t>Vypočítej stranu čtverce, jehož obvod je 360 mm.</a:t>
            </a:r>
          </a:p>
          <a:p>
            <a:endParaRPr lang="cs-CZ" sz="3600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FCB6F28-DA71-488F-A24D-8701625EF32B}"/>
              </a:ext>
            </a:extLst>
          </p:cNvPr>
          <p:cNvSpPr txBox="1"/>
          <p:nvPr/>
        </p:nvSpPr>
        <p:spPr>
          <a:xfrm>
            <a:off x="4539450" y="2911935"/>
            <a:ext cx="267413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>
                <a:solidFill>
                  <a:srgbClr val="00B050"/>
                </a:solidFill>
              </a:rPr>
              <a:t>    o = 4 ∙ a</a:t>
            </a:r>
          </a:p>
          <a:p>
            <a:r>
              <a:rPr lang="cs-CZ" sz="3600" dirty="0">
                <a:solidFill>
                  <a:srgbClr val="00B050"/>
                </a:solidFill>
              </a:rPr>
              <a:t>360 = 4 ∙ a</a:t>
            </a:r>
          </a:p>
          <a:p>
            <a:r>
              <a:rPr lang="cs-CZ" sz="3600" dirty="0">
                <a:solidFill>
                  <a:srgbClr val="00B050"/>
                </a:solidFill>
              </a:rPr>
              <a:t>     a = 360 : 4</a:t>
            </a:r>
          </a:p>
          <a:p>
            <a:r>
              <a:rPr lang="cs-CZ" sz="3600" dirty="0">
                <a:solidFill>
                  <a:srgbClr val="00B050"/>
                </a:solidFill>
              </a:rPr>
              <a:t>     </a:t>
            </a:r>
            <a:r>
              <a:rPr lang="cs-CZ" sz="3600" u="sng" dirty="0">
                <a:solidFill>
                  <a:srgbClr val="00B050"/>
                </a:solidFill>
              </a:rPr>
              <a:t>a = 90 mm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875E60A7-FFCA-467B-BAE5-5744518D4792}"/>
              </a:ext>
            </a:extLst>
          </p:cNvPr>
          <p:cNvSpPr txBox="1"/>
          <p:nvPr/>
        </p:nvSpPr>
        <p:spPr>
          <a:xfrm>
            <a:off x="568172" y="2998927"/>
            <a:ext cx="24096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/>
              <a:t>o = 360 mm</a:t>
            </a:r>
          </a:p>
          <a:p>
            <a:r>
              <a:rPr lang="cs-CZ" sz="3600" dirty="0"/>
              <a:t>a = ? mm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A4443FD5-76BB-4447-BA52-9C1DD42817BE}"/>
              </a:ext>
            </a:extLst>
          </p:cNvPr>
          <p:cNvSpPr txBox="1"/>
          <p:nvPr/>
        </p:nvSpPr>
        <p:spPr>
          <a:xfrm>
            <a:off x="417251" y="5515864"/>
            <a:ext cx="48254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u="sng" dirty="0"/>
              <a:t>Strana čtverce je 90 mm.</a:t>
            </a:r>
          </a:p>
        </p:txBody>
      </p:sp>
    </p:spTree>
    <p:extLst>
      <p:ext uri="{BB962C8B-B14F-4D97-AF65-F5344CB8AC3E}">
        <p14:creationId xmlns:p14="http://schemas.microsoft.com/office/powerpoint/2010/main" val="3778972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>
            <a:extLst>
              <a:ext uri="{FF2B5EF4-FFF2-40B4-BE49-F238E27FC236}">
                <a16:creationId xmlns:a16="http://schemas.microsoft.com/office/drawing/2014/main" id="{79225109-EC49-4980-A296-A7335BF1B078}"/>
              </a:ext>
            </a:extLst>
          </p:cNvPr>
          <p:cNvSpPr txBox="1">
            <a:spLocks/>
          </p:cNvSpPr>
          <p:nvPr/>
        </p:nvSpPr>
        <p:spPr>
          <a:xfrm>
            <a:off x="331596" y="365125"/>
            <a:ext cx="11022204" cy="59025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800" b="1" i="1" dirty="0"/>
              <a:t>Příklady – PS </a:t>
            </a:r>
            <a:r>
              <a:rPr lang="cs-CZ" sz="4800" b="1" i="1" dirty="0" err="1"/>
              <a:t>geom</a:t>
            </a:r>
            <a:r>
              <a:rPr lang="cs-CZ" sz="4800" b="1" i="1" dirty="0"/>
              <a:t>.  </a:t>
            </a:r>
          </a:p>
          <a:p>
            <a:pPr algn="ctr"/>
            <a:endParaRPr lang="cs-CZ" sz="4800" b="1" i="1" dirty="0"/>
          </a:p>
          <a:p>
            <a:pPr algn="ctr"/>
            <a:r>
              <a:rPr lang="cs-CZ" sz="4800" b="1" i="1" dirty="0"/>
              <a:t>11/14, 11/15, 13/21</a:t>
            </a:r>
          </a:p>
          <a:p>
            <a:pPr algn="ctr"/>
            <a:endParaRPr lang="cs-CZ" sz="2800" b="1" i="1" dirty="0"/>
          </a:p>
          <a:p>
            <a:pPr algn="ctr"/>
            <a:r>
              <a:rPr lang="cs-CZ" sz="4000" dirty="0"/>
              <a:t>Vypracovat do další hodiny </a:t>
            </a:r>
          </a:p>
          <a:p>
            <a:pPr algn="ctr"/>
            <a:r>
              <a:rPr lang="cs-CZ" sz="4000" dirty="0"/>
              <a:t>(zatím nefotit, neposílat!)</a:t>
            </a:r>
          </a:p>
        </p:txBody>
      </p:sp>
    </p:spTree>
    <p:extLst>
      <p:ext uri="{BB962C8B-B14F-4D97-AF65-F5344CB8AC3E}">
        <p14:creationId xmlns:p14="http://schemas.microsoft.com/office/powerpoint/2010/main" val="37140672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>
            <a:extLst>
              <a:ext uri="{FF2B5EF4-FFF2-40B4-BE49-F238E27FC236}">
                <a16:creationId xmlns:a16="http://schemas.microsoft.com/office/drawing/2014/main" id="{BE841B28-B694-41D7-A671-675CE2712381}"/>
              </a:ext>
            </a:extLst>
          </p:cNvPr>
          <p:cNvSpPr txBox="1">
            <a:spLocks/>
          </p:cNvSpPr>
          <p:nvPr/>
        </p:nvSpPr>
        <p:spPr>
          <a:xfrm>
            <a:off x="331596" y="365125"/>
            <a:ext cx="11022204" cy="7623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800" b="1" i="1" dirty="0"/>
              <a:t>Obdélník – obvod, obsah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CD61257C-9B27-418E-939B-52CC8B7C0F8A}"/>
              </a:ext>
            </a:extLst>
          </p:cNvPr>
          <p:cNvSpPr txBox="1"/>
          <p:nvPr/>
        </p:nvSpPr>
        <p:spPr>
          <a:xfrm>
            <a:off x="6563895" y="2596508"/>
            <a:ext cx="3765774" cy="144655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sz="4400" dirty="0"/>
              <a:t>o = a + b + a + b</a:t>
            </a:r>
          </a:p>
          <a:p>
            <a:r>
              <a:rPr lang="cs-CZ" sz="4400" b="1" dirty="0"/>
              <a:t>o = 2 ∙ (a + b)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0DCA407D-9A31-437D-BEAD-672CEA8F5184}"/>
              </a:ext>
            </a:extLst>
          </p:cNvPr>
          <p:cNvSpPr txBox="1"/>
          <p:nvPr/>
        </p:nvSpPr>
        <p:spPr>
          <a:xfrm>
            <a:off x="6563895" y="4644477"/>
            <a:ext cx="1976823" cy="76944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sz="4400" b="1" dirty="0"/>
              <a:t>S = a ∙ b</a:t>
            </a:r>
          </a:p>
        </p:txBody>
      </p:sp>
      <p:grpSp>
        <p:nvGrpSpPr>
          <p:cNvPr id="26" name="Skupina 25">
            <a:extLst>
              <a:ext uri="{FF2B5EF4-FFF2-40B4-BE49-F238E27FC236}">
                <a16:creationId xmlns:a16="http://schemas.microsoft.com/office/drawing/2014/main" id="{DFBF2462-8098-4D90-9DF9-077079134FC8}"/>
              </a:ext>
            </a:extLst>
          </p:cNvPr>
          <p:cNvGrpSpPr/>
          <p:nvPr/>
        </p:nvGrpSpPr>
        <p:grpSpPr>
          <a:xfrm>
            <a:off x="273920" y="1737355"/>
            <a:ext cx="5568778" cy="3942272"/>
            <a:chOff x="273920" y="1737355"/>
            <a:chExt cx="5568778" cy="3942272"/>
          </a:xfrm>
        </p:grpSpPr>
        <p:sp>
          <p:nvSpPr>
            <p:cNvPr id="9" name="TextovéPole 8">
              <a:extLst>
                <a:ext uri="{FF2B5EF4-FFF2-40B4-BE49-F238E27FC236}">
                  <a16:creationId xmlns:a16="http://schemas.microsoft.com/office/drawing/2014/main" id="{D0998FD8-625D-456C-B912-50A1E91976E5}"/>
                </a:ext>
              </a:extLst>
            </p:cNvPr>
            <p:cNvSpPr txBox="1"/>
            <p:nvPr/>
          </p:nvSpPr>
          <p:spPr>
            <a:xfrm>
              <a:off x="5249715" y="1737356"/>
              <a:ext cx="43152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3600" dirty="0"/>
                <a:t>C</a:t>
              </a:r>
            </a:p>
          </p:txBody>
        </p:sp>
        <p:sp>
          <p:nvSpPr>
            <p:cNvPr id="11" name="TextovéPole 10">
              <a:extLst>
                <a:ext uri="{FF2B5EF4-FFF2-40B4-BE49-F238E27FC236}">
                  <a16:creationId xmlns:a16="http://schemas.microsoft.com/office/drawing/2014/main" id="{09209F5A-E09B-49F8-A7F4-C5B44D6FBDB1}"/>
                </a:ext>
              </a:extLst>
            </p:cNvPr>
            <p:cNvSpPr txBox="1"/>
            <p:nvPr/>
          </p:nvSpPr>
          <p:spPr>
            <a:xfrm>
              <a:off x="5228875" y="5000771"/>
              <a:ext cx="45236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3600" dirty="0"/>
                <a:t>B</a:t>
              </a:r>
            </a:p>
          </p:txBody>
        </p:sp>
        <p:sp>
          <p:nvSpPr>
            <p:cNvPr id="13" name="TextovéPole 12">
              <a:extLst>
                <a:ext uri="{FF2B5EF4-FFF2-40B4-BE49-F238E27FC236}">
                  <a16:creationId xmlns:a16="http://schemas.microsoft.com/office/drawing/2014/main" id="{24E40086-3FF7-4462-BBDA-6E95E584E87A}"/>
                </a:ext>
              </a:extLst>
            </p:cNvPr>
            <p:cNvSpPr txBox="1"/>
            <p:nvPr/>
          </p:nvSpPr>
          <p:spPr>
            <a:xfrm>
              <a:off x="438004" y="5033296"/>
              <a:ext cx="45236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3600" dirty="0"/>
                <a:t>A</a:t>
              </a:r>
            </a:p>
          </p:txBody>
        </p:sp>
        <p:sp>
          <p:nvSpPr>
            <p:cNvPr id="15" name="TextovéPole 14">
              <a:extLst>
                <a:ext uri="{FF2B5EF4-FFF2-40B4-BE49-F238E27FC236}">
                  <a16:creationId xmlns:a16="http://schemas.microsoft.com/office/drawing/2014/main" id="{3B3CFD46-8081-49B3-9FD6-8849FBFCD0A4}"/>
                </a:ext>
              </a:extLst>
            </p:cNvPr>
            <p:cNvSpPr txBox="1"/>
            <p:nvPr/>
          </p:nvSpPr>
          <p:spPr>
            <a:xfrm>
              <a:off x="396305" y="1740118"/>
              <a:ext cx="4683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3600" dirty="0"/>
                <a:t>D</a:t>
              </a:r>
            </a:p>
          </p:txBody>
        </p:sp>
        <p:sp>
          <p:nvSpPr>
            <p:cNvPr id="17" name="TextovéPole 16">
              <a:extLst>
                <a:ext uri="{FF2B5EF4-FFF2-40B4-BE49-F238E27FC236}">
                  <a16:creationId xmlns:a16="http://schemas.microsoft.com/office/drawing/2014/main" id="{DEE8B5A4-55BA-49BC-87B8-4BF52E44BA06}"/>
                </a:ext>
              </a:extLst>
            </p:cNvPr>
            <p:cNvSpPr txBox="1"/>
            <p:nvPr/>
          </p:nvSpPr>
          <p:spPr>
            <a:xfrm>
              <a:off x="2664718" y="4894579"/>
              <a:ext cx="51243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3600" dirty="0"/>
                <a:t>a</a:t>
              </a:r>
            </a:p>
          </p:txBody>
        </p:sp>
        <p:sp>
          <p:nvSpPr>
            <p:cNvPr id="19" name="TextovéPole 18">
              <a:extLst>
                <a:ext uri="{FF2B5EF4-FFF2-40B4-BE49-F238E27FC236}">
                  <a16:creationId xmlns:a16="http://schemas.microsoft.com/office/drawing/2014/main" id="{A0EE0F6F-C881-40FD-8453-91635AB0E735}"/>
                </a:ext>
              </a:extLst>
            </p:cNvPr>
            <p:cNvSpPr txBox="1"/>
            <p:nvPr/>
          </p:nvSpPr>
          <p:spPr>
            <a:xfrm>
              <a:off x="273920" y="3241373"/>
              <a:ext cx="42672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3600" dirty="0"/>
                <a:t>b</a:t>
              </a:r>
            </a:p>
          </p:txBody>
        </p:sp>
        <p:sp>
          <p:nvSpPr>
            <p:cNvPr id="21" name="TextovéPole 20">
              <a:extLst>
                <a:ext uri="{FF2B5EF4-FFF2-40B4-BE49-F238E27FC236}">
                  <a16:creationId xmlns:a16="http://schemas.microsoft.com/office/drawing/2014/main" id="{9A70B264-4FAE-4F80-9A29-2EECFAF276C5}"/>
                </a:ext>
              </a:extLst>
            </p:cNvPr>
            <p:cNvSpPr txBox="1"/>
            <p:nvPr/>
          </p:nvSpPr>
          <p:spPr>
            <a:xfrm>
              <a:off x="2920936" y="1737355"/>
              <a:ext cx="40588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3600" dirty="0"/>
                <a:t>a</a:t>
              </a:r>
            </a:p>
          </p:txBody>
        </p:sp>
        <p:sp>
          <p:nvSpPr>
            <p:cNvPr id="23" name="TextovéPole 22">
              <a:extLst>
                <a:ext uri="{FF2B5EF4-FFF2-40B4-BE49-F238E27FC236}">
                  <a16:creationId xmlns:a16="http://schemas.microsoft.com/office/drawing/2014/main" id="{38209FDB-4EB7-488E-8722-27F2597EF51D}"/>
                </a:ext>
              </a:extLst>
            </p:cNvPr>
            <p:cNvSpPr txBox="1"/>
            <p:nvPr/>
          </p:nvSpPr>
          <p:spPr>
            <a:xfrm>
              <a:off x="5415978" y="3262783"/>
              <a:ext cx="42672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3600" dirty="0"/>
                <a:t>b</a:t>
              </a:r>
            </a:p>
          </p:txBody>
        </p:sp>
        <p:sp>
          <p:nvSpPr>
            <p:cNvPr id="25" name="Obdélník 24">
              <a:extLst>
                <a:ext uri="{FF2B5EF4-FFF2-40B4-BE49-F238E27FC236}">
                  <a16:creationId xmlns:a16="http://schemas.microsoft.com/office/drawing/2014/main" id="{61006322-E7ED-4245-A36B-67D2A12BEA11}"/>
                </a:ext>
              </a:extLst>
            </p:cNvPr>
            <p:cNvSpPr/>
            <p:nvPr/>
          </p:nvSpPr>
          <p:spPr>
            <a:xfrm rot="5400000">
              <a:off x="1714470" y="1301559"/>
              <a:ext cx="2703570" cy="4759904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2554804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>
            <a:extLst>
              <a:ext uri="{FF2B5EF4-FFF2-40B4-BE49-F238E27FC236}">
                <a16:creationId xmlns:a16="http://schemas.microsoft.com/office/drawing/2014/main" id="{EB1AC414-AF77-450B-B40D-E9821E40674C}"/>
              </a:ext>
            </a:extLst>
          </p:cNvPr>
          <p:cNvSpPr txBox="1">
            <a:spLocks/>
          </p:cNvSpPr>
          <p:nvPr/>
        </p:nvSpPr>
        <p:spPr>
          <a:xfrm>
            <a:off x="331596" y="365125"/>
            <a:ext cx="11022204" cy="7623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800" b="1" i="1" dirty="0"/>
              <a:t>Obdélník – obvod, obsah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596C1A3E-3575-4E5B-970F-B051B6B92910}"/>
              </a:ext>
            </a:extLst>
          </p:cNvPr>
          <p:cNvSpPr txBox="1"/>
          <p:nvPr/>
        </p:nvSpPr>
        <p:spPr>
          <a:xfrm>
            <a:off x="417251" y="1624614"/>
            <a:ext cx="1165485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u="sng" dirty="0"/>
              <a:t>Příklad:</a:t>
            </a:r>
          </a:p>
          <a:p>
            <a:r>
              <a:rPr lang="cs-CZ" sz="3600" dirty="0"/>
              <a:t>Vypočítej obvod a obsah obdélníka se stranami 6 cm a 4,8 cm.</a:t>
            </a:r>
          </a:p>
          <a:p>
            <a:endParaRPr lang="cs-CZ" sz="36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1316D32F-FE4B-4A5A-BE37-72D0E634C3C7}"/>
              </a:ext>
            </a:extLst>
          </p:cNvPr>
          <p:cNvSpPr txBox="1"/>
          <p:nvPr/>
        </p:nvSpPr>
        <p:spPr>
          <a:xfrm>
            <a:off x="7652551" y="2998927"/>
            <a:ext cx="247535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>
                <a:solidFill>
                  <a:srgbClr val="00B050"/>
                </a:solidFill>
              </a:rPr>
              <a:t>S = a ∙ b</a:t>
            </a:r>
          </a:p>
          <a:p>
            <a:r>
              <a:rPr lang="cs-CZ" sz="3600" dirty="0">
                <a:solidFill>
                  <a:srgbClr val="00B050"/>
                </a:solidFill>
              </a:rPr>
              <a:t>S = 6 ∙ 4,8</a:t>
            </a:r>
          </a:p>
          <a:p>
            <a:r>
              <a:rPr lang="cs-CZ" sz="3600" u="sng" dirty="0">
                <a:solidFill>
                  <a:srgbClr val="00B050"/>
                </a:solidFill>
              </a:rPr>
              <a:t>S = 28,8 cm</a:t>
            </a:r>
            <a:r>
              <a:rPr lang="cs-CZ" sz="3600" u="sng" baseline="30000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5B6D9097-1EE1-402B-8CC6-DEFF34441AA4}"/>
              </a:ext>
            </a:extLst>
          </p:cNvPr>
          <p:cNvSpPr txBox="1"/>
          <p:nvPr/>
        </p:nvSpPr>
        <p:spPr>
          <a:xfrm>
            <a:off x="4175466" y="2998927"/>
            <a:ext cx="275107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>
                <a:solidFill>
                  <a:srgbClr val="00B050"/>
                </a:solidFill>
              </a:rPr>
              <a:t>o = 2∙(a + b)</a:t>
            </a:r>
          </a:p>
          <a:p>
            <a:r>
              <a:rPr lang="cs-CZ" sz="3600" dirty="0">
                <a:solidFill>
                  <a:srgbClr val="00B050"/>
                </a:solidFill>
              </a:rPr>
              <a:t>o = 2∙(6 + 4,8)</a:t>
            </a:r>
          </a:p>
          <a:p>
            <a:r>
              <a:rPr lang="cs-CZ" sz="3600" u="sng" dirty="0">
                <a:solidFill>
                  <a:srgbClr val="00B050"/>
                </a:solidFill>
              </a:rPr>
              <a:t>o = 21,6 cm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0F7E0423-7F5A-468E-8DCC-CEF21372A09A}"/>
              </a:ext>
            </a:extLst>
          </p:cNvPr>
          <p:cNvSpPr txBox="1"/>
          <p:nvPr/>
        </p:nvSpPr>
        <p:spPr>
          <a:xfrm>
            <a:off x="568172" y="2998927"/>
            <a:ext cx="211628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/>
              <a:t>a = 6 cm</a:t>
            </a:r>
          </a:p>
          <a:p>
            <a:r>
              <a:rPr lang="cs-CZ" sz="3600" dirty="0"/>
              <a:t>b = 4,8 cm</a:t>
            </a:r>
          </a:p>
          <a:p>
            <a:r>
              <a:rPr lang="cs-CZ" sz="3600" dirty="0"/>
              <a:t>o = ? cm</a:t>
            </a:r>
          </a:p>
          <a:p>
            <a:r>
              <a:rPr lang="cs-CZ" sz="3600" dirty="0"/>
              <a:t>S = ? cm</a:t>
            </a:r>
            <a:r>
              <a:rPr lang="cs-CZ" sz="3600" baseline="30000" dirty="0"/>
              <a:t>2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6727C719-5B5E-45E9-BEB3-07C97B57EAE6}"/>
              </a:ext>
            </a:extLst>
          </p:cNvPr>
          <p:cNvSpPr txBox="1"/>
          <p:nvPr/>
        </p:nvSpPr>
        <p:spPr>
          <a:xfrm>
            <a:off x="417251" y="5515864"/>
            <a:ext cx="89428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u="sng" dirty="0"/>
              <a:t>Obvod obdélníka je 21,6 cm, obsah je 28,8cm</a:t>
            </a:r>
            <a:r>
              <a:rPr lang="cs-CZ" sz="3600" u="sng" baseline="30000" dirty="0"/>
              <a:t>2</a:t>
            </a:r>
            <a:r>
              <a:rPr lang="cs-CZ" sz="3600" u="sng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58145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  <p:bldP spid="9" grpId="0" build="p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26DF35-ADB3-49A2-8DB6-0EEB33C0790E}"/>
              </a:ext>
            </a:extLst>
          </p:cNvPr>
          <p:cNvSpPr txBox="1">
            <a:spLocks/>
          </p:cNvSpPr>
          <p:nvPr/>
        </p:nvSpPr>
        <p:spPr>
          <a:xfrm>
            <a:off x="331596" y="365125"/>
            <a:ext cx="11022204" cy="7623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800" b="1" i="1" dirty="0"/>
              <a:t>Obdélník – obvod, obsah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48B49FE8-5FB5-487A-8BD1-5047D34C1E4D}"/>
              </a:ext>
            </a:extLst>
          </p:cNvPr>
          <p:cNvSpPr txBox="1"/>
          <p:nvPr/>
        </p:nvSpPr>
        <p:spPr>
          <a:xfrm>
            <a:off x="331596" y="1141871"/>
            <a:ext cx="1110596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u="sng" dirty="0"/>
              <a:t>Příklad:</a:t>
            </a:r>
          </a:p>
          <a:p>
            <a:r>
              <a:rPr lang="cs-CZ" sz="3600" dirty="0"/>
              <a:t>Vypočítej stranu obdélníka, jehož obvod je 40 cm a strana 8 cm.</a:t>
            </a:r>
          </a:p>
          <a:p>
            <a:endParaRPr lang="cs-CZ" sz="3600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E1382867-A8D7-4ADE-BAD3-06A4C29266D8}"/>
              </a:ext>
            </a:extLst>
          </p:cNvPr>
          <p:cNvSpPr txBox="1"/>
          <p:nvPr/>
        </p:nvSpPr>
        <p:spPr>
          <a:xfrm>
            <a:off x="4539450" y="2911935"/>
            <a:ext cx="300274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>
                <a:solidFill>
                  <a:srgbClr val="00B050"/>
                </a:solidFill>
              </a:rPr>
              <a:t>    o = 2∙(a + b)</a:t>
            </a:r>
          </a:p>
          <a:p>
            <a:r>
              <a:rPr lang="cs-CZ" sz="3600" dirty="0">
                <a:solidFill>
                  <a:srgbClr val="00B050"/>
                </a:solidFill>
              </a:rPr>
              <a:t>40 = 2∙(8 + b)</a:t>
            </a:r>
          </a:p>
          <a:p>
            <a:r>
              <a:rPr lang="cs-CZ" sz="3600" dirty="0">
                <a:solidFill>
                  <a:srgbClr val="00B050"/>
                </a:solidFill>
              </a:rPr>
              <a:t>     b = 40 : 2 - 8</a:t>
            </a:r>
          </a:p>
          <a:p>
            <a:r>
              <a:rPr lang="cs-CZ" sz="3600" dirty="0">
                <a:solidFill>
                  <a:srgbClr val="00B050"/>
                </a:solidFill>
              </a:rPr>
              <a:t>     </a:t>
            </a:r>
            <a:r>
              <a:rPr lang="cs-CZ" sz="3600" u="sng" dirty="0">
                <a:solidFill>
                  <a:srgbClr val="00B050"/>
                </a:solidFill>
              </a:rPr>
              <a:t>b = 12 cm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472D2699-9601-467D-8A7D-61357C996159}"/>
              </a:ext>
            </a:extLst>
          </p:cNvPr>
          <p:cNvSpPr txBox="1"/>
          <p:nvPr/>
        </p:nvSpPr>
        <p:spPr>
          <a:xfrm>
            <a:off x="417251" y="2998927"/>
            <a:ext cx="200247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/>
              <a:t>o = 40 cm</a:t>
            </a:r>
          </a:p>
          <a:p>
            <a:r>
              <a:rPr lang="cs-CZ" sz="3600" dirty="0"/>
              <a:t>a = 8 cm</a:t>
            </a:r>
          </a:p>
          <a:p>
            <a:r>
              <a:rPr lang="cs-CZ" sz="3600" dirty="0"/>
              <a:t>b = ? cm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B4C7C85D-D998-4E02-915E-322B64BD4C45}"/>
              </a:ext>
            </a:extLst>
          </p:cNvPr>
          <p:cNvSpPr txBox="1"/>
          <p:nvPr/>
        </p:nvSpPr>
        <p:spPr>
          <a:xfrm>
            <a:off x="417251" y="5515864"/>
            <a:ext cx="51253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u="sng" dirty="0"/>
              <a:t>Strana obdélníka je 12 cm.</a:t>
            </a:r>
          </a:p>
        </p:txBody>
      </p:sp>
    </p:spTree>
    <p:extLst>
      <p:ext uri="{BB962C8B-B14F-4D97-AF65-F5344CB8AC3E}">
        <p14:creationId xmlns:p14="http://schemas.microsoft.com/office/powerpoint/2010/main" val="3181279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615D51-8844-41A6-AA65-1D8143765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2339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4800" b="1" i="1" dirty="0"/>
              <a:t>Trojúhelníky</a:t>
            </a:r>
          </a:p>
        </p:txBody>
      </p:sp>
      <p:sp>
        <p:nvSpPr>
          <p:cNvPr id="3" name="Rovnoramenný trojúhelník 2">
            <a:extLst>
              <a:ext uri="{FF2B5EF4-FFF2-40B4-BE49-F238E27FC236}">
                <a16:creationId xmlns:a16="http://schemas.microsoft.com/office/drawing/2014/main" id="{8DE879E1-0CFB-4382-9F22-F57A678A85B3}"/>
              </a:ext>
            </a:extLst>
          </p:cNvPr>
          <p:cNvSpPr/>
          <p:nvPr/>
        </p:nvSpPr>
        <p:spPr>
          <a:xfrm>
            <a:off x="1340528" y="1205900"/>
            <a:ext cx="3293616" cy="1981940"/>
          </a:xfrm>
          <a:prstGeom prst="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Pravoúhlý trojúhelník 3">
            <a:extLst>
              <a:ext uri="{FF2B5EF4-FFF2-40B4-BE49-F238E27FC236}">
                <a16:creationId xmlns:a16="http://schemas.microsoft.com/office/drawing/2014/main" id="{7D5EFD8E-901B-421E-9B85-C1D636E6CF0E}"/>
              </a:ext>
            </a:extLst>
          </p:cNvPr>
          <p:cNvSpPr/>
          <p:nvPr/>
        </p:nvSpPr>
        <p:spPr>
          <a:xfrm>
            <a:off x="7557858" y="1376624"/>
            <a:ext cx="3795942" cy="2184309"/>
          </a:xfrm>
          <a:prstGeom prst="rtTriangl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Pravoúhlý trojúhelník 5">
            <a:extLst>
              <a:ext uri="{FF2B5EF4-FFF2-40B4-BE49-F238E27FC236}">
                <a16:creationId xmlns:a16="http://schemas.microsoft.com/office/drawing/2014/main" id="{10B8E2ED-9297-4D38-B65A-AFDA71532DF8}"/>
              </a:ext>
            </a:extLst>
          </p:cNvPr>
          <p:cNvSpPr/>
          <p:nvPr/>
        </p:nvSpPr>
        <p:spPr>
          <a:xfrm rot="7040297">
            <a:off x="4067301" y="3214094"/>
            <a:ext cx="3391523" cy="1809087"/>
          </a:xfrm>
          <a:prstGeom prst="rtTriangl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14" name="Skupina 13">
            <a:extLst>
              <a:ext uri="{FF2B5EF4-FFF2-40B4-BE49-F238E27FC236}">
                <a16:creationId xmlns:a16="http://schemas.microsoft.com/office/drawing/2014/main" id="{CE55E173-9E8F-44AB-AA29-4410C1B64355}"/>
              </a:ext>
            </a:extLst>
          </p:cNvPr>
          <p:cNvGrpSpPr/>
          <p:nvPr/>
        </p:nvGrpSpPr>
        <p:grpSpPr>
          <a:xfrm rot="227736" flipH="1">
            <a:off x="7215040" y="4066700"/>
            <a:ext cx="4568955" cy="2278906"/>
            <a:chOff x="7375490" y="4531807"/>
            <a:chExt cx="3315956" cy="1306285"/>
          </a:xfrm>
        </p:grpSpPr>
        <p:cxnSp>
          <p:nvCxnSpPr>
            <p:cNvPr id="8" name="Přímá spojnice 7">
              <a:extLst>
                <a:ext uri="{FF2B5EF4-FFF2-40B4-BE49-F238E27FC236}">
                  <a16:creationId xmlns:a16="http://schemas.microsoft.com/office/drawing/2014/main" id="{88B90032-3CB1-4D85-BC8C-2FA1425AF740}"/>
                </a:ext>
              </a:extLst>
            </p:cNvPr>
            <p:cNvCxnSpPr>
              <a:cxnSpLocks/>
            </p:cNvCxnSpPr>
            <p:nvPr/>
          </p:nvCxnSpPr>
          <p:spPr>
            <a:xfrm>
              <a:off x="7375490" y="5817996"/>
              <a:ext cx="2039815" cy="0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nice 10">
              <a:extLst>
                <a:ext uri="{FF2B5EF4-FFF2-40B4-BE49-F238E27FC236}">
                  <a16:creationId xmlns:a16="http://schemas.microsoft.com/office/drawing/2014/main" id="{10287F70-D4DD-49DB-9466-18E48FAB78A2}"/>
                </a:ext>
              </a:extLst>
            </p:cNvPr>
            <p:cNvCxnSpPr/>
            <p:nvPr/>
          </p:nvCxnSpPr>
          <p:spPr>
            <a:xfrm flipV="1">
              <a:off x="9405257" y="4531807"/>
              <a:ext cx="1266092" cy="1306285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nice 12">
              <a:extLst>
                <a:ext uri="{FF2B5EF4-FFF2-40B4-BE49-F238E27FC236}">
                  <a16:creationId xmlns:a16="http://schemas.microsoft.com/office/drawing/2014/main" id="{CABE2055-C11E-4A7E-AD88-DA522A086B8D}"/>
                </a:ext>
              </a:extLst>
            </p:cNvPr>
            <p:cNvCxnSpPr/>
            <p:nvPr/>
          </p:nvCxnSpPr>
          <p:spPr>
            <a:xfrm flipV="1">
              <a:off x="7375490" y="4531808"/>
              <a:ext cx="3315956" cy="1286188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Skupina 29">
            <a:extLst>
              <a:ext uri="{FF2B5EF4-FFF2-40B4-BE49-F238E27FC236}">
                <a16:creationId xmlns:a16="http://schemas.microsoft.com/office/drawing/2014/main" id="{AF77CC9F-10E4-403D-83E1-CB85330424D9}"/>
              </a:ext>
            </a:extLst>
          </p:cNvPr>
          <p:cNvGrpSpPr/>
          <p:nvPr/>
        </p:nvGrpSpPr>
        <p:grpSpPr>
          <a:xfrm>
            <a:off x="5271026" y="3667649"/>
            <a:ext cx="2581761" cy="2914022"/>
            <a:chOff x="1136129" y="2934119"/>
            <a:chExt cx="2581761" cy="2914022"/>
          </a:xfrm>
        </p:grpSpPr>
        <p:cxnSp>
          <p:nvCxnSpPr>
            <p:cNvPr id="20" name="Přímá spojnice 19">
              <a:extLst>
                <a:ext uri="{FF2B5EF4-FFF2-40B4-BE49-F238E27FC236}">
                  <a16:creationId xmlns:a16="http://schemas.microsoft.com/office/drawing/2014/main" id="{C55F418E-0BAD-428F-ABD1-E13B2782A53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45512" y="5838092"/>
              <a:ext cx="2572378" cy="1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Přímá spojnice 26">
              <a:extLst>
                <a:ext uri="{FF2B5EF4-FFF2-40B4-BE49-F238E27FC236}">
                  <a16:creationId xmlns:a16="http://schemas.microsoft.com/office/drawing/2014/main" id="{D5465CB2-0666-4502-A72F-DF66205F768C}"/>
                </a:ext>
              </a:extLst>
            </p:cNvPr>
            <p:cNvCxnSpPr/>
            <p:nvPr/>
          </p:nvCxnSpPr>
          <p:spPr>
            <a:xfrm flipV="1">
              <a:off x="1136129" y="2934119"/>
              <a:ext cx="1707555" cy="2914022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Přímá spojnice 28">
              <a:extLst>
                <a:ext uri="{FF2B5EF4-FFF2-40B4-BE49-F238E27FC236}">
                  <a16:creationId xmlns:a16="http://schemas.microsoft.com/office/drawing/2014/main" id="{2382E5F4-03D1-48E1-AF79-27293688F58E}"/>
                </a:ext>
              </a:extLst>
            </p:cNvPr>
            <p:cNvCxnSpPr/>
            <p:nvPr/>
          </p:nvCxnSpPr>
          <p:spPr>
            <a:xfrm>
              <a:off x="2853732" y="2934120"/>
              <a:ext cx="864158" cy="291402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Skupina 37">
            <a:extLst>
              <a:ext uri="{FF2B5EF4-FFF2-40B4-BE49-F238E27FC236}">
                <a16:creationId xmlns:a16="http://schemas.microsoft.com/office/drawing/2014/main" id="{2377105F-DB7D-42BD-B30F-E347FE00D126}"/>
              </a:ext>
            </a:extLst>
          </p:cNvPr>
          <p:cNvGrpSpPr/>
          <p:nvPr/>
        </p:nvGrpSpPr>
        <p:grpSpPr>
          <a:xfrm>
            <a:off x="371789" y="5034223"/>
            <a:ext cx="5235191" cy="1235947"/>
            <a:chOff x="838200" y="3908809"/>
            <a:chExt cx="3050512" cy="2361362"/>
          </a:xfrm>
        </p:grpSpPr>
        <p:cxnSp>
          <p:nvCxnSpPr>
            <p:cNvPr id="32" name="Přímá spojnice 31">
              <a:extLst>
                <a:ext uri="{FF2B5EF4-FFF2-40B4-BE49-F238E27FC236}">
                  <a16:creationId xmlns:a16="http://schemas.microsoft.com/office/drawing/2014/main" id="{357027BF-1E78-4419-8C23-B90E94B1CB9A}"/>
                </a:ext>
              </a:extLst>
            </p:cNvPr>
            <p:cNvCxnSpPr/>
            <p:nvPr/>
          </p:nvCxnSpPr>
          <p:spPr>
            <a:xfrm flipV="1">
              <a:off x="838200" y="6250075"/>
              <a:ext cx="2517949" cy="2009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Přímá spojnice 33">
              <a:extLst>
                <a:ext uri="{FF2B5EF4-FFF2-40B4-BE49-F238E27FC236}">
                  <a16:creationId xmlns:a16="http://schemas.microsoft.com/office/drawing/2014/main" id="{9EA985D0-5A75-4F9A-8055-F8C0EFA000CE}"/>
                </a:ext>
              </a:extLst>
            </p:cNvPr>
            <p:cNvCxnSpPr/>
            <p:nvPr/>
          </p:nvCxnSpPr>
          <p:spPr>
            <a:xfrm flipV="1">
              <a:off x="838200" y="3908809"/>
              <a:ext cx="3050512" cy="235131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Přímá spojnice 35">
              <a:extLst>
                <a:ext uri="{FF2B5EF4-FFF2-40B4-BE49-F238E27FC236}">
                  <a16:creationId xmlns:a16="http://schemas.microsoft.com/office/drawing/2014/main" id="{A25C5C75-953E-49E4-ACE3-57424EF6508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356149" y="3943978"/>
              <a:ext cx="500907" cy="232619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Skupina 38">
            <a:extLst>
              <a:ext uri="{FF2B5EF4-FFF2-40B4-BE49-F238E27FC236}">
                <a16:creationId xmlns:a16="http://schemas.microsoft.com/office/drawing/2014/main" id="{B45F0335-0CA6-48B2-AEFF-CA9BF5700FCC}"/>
              </a:ext>
            </a:extLst>
          </p:cNvPr>
          <p:cNvGrpSpPr/>
          <p:nvPr/>
        </p:nvGrpSpPr>
        <p:grpSpPr>
          <a:xfrm rot="10800000">
            <a:off x="652311" y="3746345"/>
            <a:ext cx="3315956" cy="1306285"/>
            <a:chOff x="7375490" y="4531807"/>
            <a:chExt cx="3315956" cy="1306285"/>
          </a:xfrm>
        </p:grpSpPr>
        <p:cxnSp>
          <p:nvCxnSpPr>
            <p:cNvPr id="40" name="Přímá spojnice 39">
              <a:extLst>
                <a:ext uri="{FF2B5EF4-FFF2-40B4-BE49-F238E27FC236}">
                  <a16:creationId xmlns:a16="http://schemas.microsoft.com/office/drawing/2014/main" id="{04E87435-3FC4-4B69-AFD2-8C95091216A4}"/>
                </a:ext>
              </a:extLst>
            </p:cNvPr>
            <p:cNvCxnSpPr>
              <a:cxnSpLocks/>
            </p:cNvCxnSpPr>
            <p:nvPr/>
          </p:nvCxnSpPr>
          <p:spPr>
            <a:xfrm>
              <a:off x="7375490" y="5817996"/>
              <a:ext cx="2039815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Přímá spojnice 40">
              <a:extLst>
                <a:ext uri="{FF2B5EF4-FFF2-40B4-BE49-F238E27FC236}">
                  <a16:creationId xmlns:a16="http://schemas.microsoft.com/office/drawing/2014/main" id="{634F2CEF-D038-4E89-9B93-91BD738DC968}"/>
                </a:ext>
              </a:extLst>
            </p:cNvPr>
            <p:cNvCxnSpPr/>
            <p:nvPr/>
          </p:nvCxnSpPr>
          <p:spPr>
            <a:xfrm flipV="1">
              <a:off x="9405257" y="4531807"/>
              <a:ext cx="1266092" cy="1306285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Přímá spojnice 41">
              <a:extLst>
                <a:ext uri="{FF2B5EF4-FFF2-40B4-BE49-F238E27FC236}">
                  <a16:creationId xmlns:a16="http://schemas.microsoft.com/office/drawing/2014/main" id="{D819EA6E-6DA2-4FB7-8096-08BE6D09435B}"/>
                </a:ext>
              </a:extLst>
            </p:cNvPr>
            <p:cNvCxnSpPr/>
            <p:nvPr/>
          </p:nvCxnSpPr>
          <p:spPr>
            <a:xfrm flipV="1">
              <a:off x="7375490" y="4531808"/>
              <a:ext cx="3315956" cy="1286188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101867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1F941948-58C8-485F-8D69-4B756D764AC8}"/>
              </a:ext>
            </a:extLst>
          </p:cNvPr>
          <p:cNvSpPr txBox="1"/>
          <p:nvPr/>
        </p:nvSpPr>
        <p:spPr>
          <a:xfrm>
            <a:off x="331596" y="1141871"/>
            <a:ext cx="1110596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u="sng" dirty="0"/>
              <a:t>Příklad:</a:t>
            </a:r>
          </a:p>
          <a:p>
            <a:r>
              <a:rPr lang="cs-CZ" sz="3600" dirty="0"/>
              <a:t>Vypočítej stranu obdélníka, jehož obsah je 720 mm</a:t>
            </a:r>
            <a:r>
              <a:rPr lang="cs-CZ" sz="3600" baseline="30000" dirty="0"/>
              <a:t>2</a:t>
            </a:r>
            <a:r>
              <a:rPr lang="cs-CZ" sz="3600" dirty="0"/>
              <a:t> a strana 8 cm.</a:t>
            </a:r>
          </a:p>
          <a:p>
            <a:endParaRPr lang="cs-CZ" sz="36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D1233702-BA46-4BB5-B237-D8DF6D44FB10}"/>
              </a:ext>
            </a:extLst>
          </p:cNvPr>
          <p:cNvSpPr txBox="1"/>
          <p:nvPr/>
        </p:nvSpPr>
        <p:spPr>
          <a:xfrm>
            <a:off x="417251" y="2998927"/>
            <a:ext cx="349326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/>
              <a:t>S = 720 mm</a:t>
            </a:r>
            <a:r>
              <a:rPr lang="cs-CZ" sz="3600" baseline="30000" dirty="0"/>
              <a:t>2</a:t>
            </a:r>
          </a:p>
          <a:p>
            <a:r>
              <a:rPr lang="cs-CZ" sz="3600" dirty="0"/>
              <a:t>a = </a:t>
            </a:r>
            <a:r>
              <a:rPr lang="cs-CZ" sz="3600" dirty="0">
                <a:solidFill>
                  <a:srgbClr val="7030A0"/>
                </a:solidFill>
              </a:rPr>
              <a:t>8 cm = 80 mm</a:t>
            </a:r>
          </a:p>
          <a:p>
            <a:r>
              <a:rPr lang="cs-CZ" sz="3600" dirty="0"/>
              <a:t>b = ? mm</a:t>
            </a:r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11C7E1D5-422D-4762-A60C-ACF876BFF0F0}"/>
              </a:ext>
            </a:extLst>
          </p:cNvPr>
          <p:cNvSpPr txBox="1">
            <a:spLocks/>
          </p:cNvSpPr>
          <p:nvPr/>
        </p:nvSpPr>
        <p:spPr>
          <a:xfrm>
            <a:off x="331596" y="365125"/>
            <a:ext cx="11022204" cy="7623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800" b="1" i="1" dirty="0"/>
              <a:t>Obdélník – obvod, obsah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4C530350-B7D7-48D3-B2B2-D582C7DE850B}"/>
              </a:ext>
            </a:extLst>
          </p:cNvPr>
          <p:cNvSpPr txBox="1"/>
          <p:nvPr/>
        </p:nvSpPr>
        <p:spPr>
          <a:xfrm>
            <a:off x="5036599" y="2947562"/>
            <a:ext cx="288732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>
                <a:solidFill>
                  <a:srgbClr val="00B050"/>
                </a:solidFill>
              </a:rPr>
              <a:t>    S = a ∙ b</a:t>
            </a:r>
          </a:p>
          <a:p>
            <a:r>
              <a:rPr lang="cs-CZ" sz="3600" dirty="0">
                <a:solidFill>
                  <a:srgbClr val="00B050"/>
                </a:solidFill>
              </a:rPr>
              <a:t>720 = 80 ∙ b</a:t>
            </a:r>
          </a:p>
          <a:p>
            <a:r>
              <a:rPr lang="cs-CZ" sz="3600" dirty="0">
                <a:solidFill>
                  <a:srgbClr val="00B050"/>
                </a:solidFill>
              </a:rPr>
              <a:t>     b = 720 : 80</a:t>
            </a:r>
          </a:p>
          <a:p>
            <a:r>
              <a:rPr lang="cs-CZ" sz="3600" dirty="0">
                <a:solidFill>
                  <a:srgbClr val="00B050"/>
                </a:solidFill>
              </a:rPr>
              <a:t>     </a:t>
            </a:r>
            <a:r>
              <a:rPr lang="cs-CZ" sz="3600" u="sng" dirty="0">
                <a:solidFill>
                  <a:srgbClr val="00B050"/>
                </a:solidFill>
              </a:rPr>
              <a:t>b = 9 mm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DEFAEA86-0F23-417A-916B-E33DB79E554B}"/>
              </a:ext>
            </a:extLst>
          </p:cNvPr>
          <p:cNvSpPr txBox="1"/>
          <p:nvPr/>
        </p:nvSpPr>
        <p:spPr>
          <a:xfrm>
            <a:off x="417251" y="5515864"/>
            <a:ext cx="50644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u="sng" dirty="0"/>
              <a:t>Strana obdélníka je 9 mm.</a:t>
            </a:r>
          </a:p>
        </p:txBody>
      </p:sp>
    </p:spTree>
    <p:extLst>
      <p:ext uri="{BB962C8B-B14F-4D97-AF65-F5344CB8AC3E}">
        <p14:creationId xmlns:p14="http://schemas.microsoft.com/office/powerpoint/2010/main" val="836063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8" grpId="0" build="p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>
            <a:extLst>
              <a:ext uri="{FF2B5EF4-FFF2-40B4-BE49-F238E27FC236}">
                <a16:creationId xmlns:a16="http://schemas.microsoft.com/office/drawing/2014/main" id="{57BC0BEB-E7A9-4A71-A63A-05D75D201DA8}"/>
              </a:ext>
            </a:extLst>
          </p:cNvPr>
          <p:cNvSpPr txBox="1">
            <a:spLocks/>
          </p:cNvSpPr>
          <p:nvPr/>
        </p:nvSpPr>
        <p:spPr>
          <a:xfrm>
            <a:off x="331596" y="365125"/>
            <a:ext cx="11022204" cy="59025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800" b="1" i="1" dirty="0"/>
              <a:t>Příklady – PS </a:t>
            </a:r>
            <a:r>
              <a:rPr lang="cs-CZ" sz="4800" b="1" i="1" dirty="0" err="1"/>
              <a:t>geom</a:t>
            </a:r>
            <a:r>
              <a:rPr lang="cs-CZ" sz="4800" b="1" i="1" dirty="0"/>
              <a:t>.  </a:t>
            </a:r>
          </a:p>
          <a:p>
            <a:pPr algn="ctr"/>
            <a:endParaRPr lang="cs-CZ" sz="4800" b="1" i="1" dirty="0"/>
          </a:p>
          <a:p>
            <a:pPr algn="ctr"/>
            <a:r>
              <a:rPr lang="cs-CZ" sz="4800" b="1" i="1" dirty="0"/>
              <a:t>10/12, 11/13,  12/20</a:t>
            </a:r>
          </a:p>
          <a:p>
            <a:pPr algn="ctr"/>
            <a:endParaRPr lang="cs-CZ" sz="2800" b="1" i="1" dirty="0"/>
          </a:p>
        </p:txBody>
      </p:sp>
    </p:spTree>
    <p:extLst>
      <p:ext uri="{BB962C8B-B14F-4D97-AF65-F5344CB8AC3E}">
        <p14:creationId xmlns:p14="http://schemas.microsoft.com/office/powerpoint/2010/main" val="28040529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>
            <a:extLst>
              <a:ext uri="{FF2B5EF4-FFF2-40B4-BE49-F238E27FC236}">
                <a16:creationId xmlns:a16="http://schemas.microsoft.com/office/drawing/2014/main" id="{E3D06133-1CAE-4FFD-99CC-DFBE554299A7}"/>
              </a:ext>
            </a:extLst>
          </p:cNvPr>
          <p:cNvSpPr txBox="1">
            <a:spLocks/>
          </p:cNvSpPr>
          <p:nvPr/>
        </p:nvSpPr>
        <p:spPr>
          <a:xfrm>
            <a:off x="384862" y="177553"/>
            <a:ext cx="11022204" cy="620270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800" b="1" i="1" dirty="0"/>
              <a:t>KONTROLA týdenní práce  </a:t>
            </a:r>
          </a:p>
          <a:p>
            <a:pPr algn="ctr"/>
            <a:r>
              <a:rPr lang="cs-CZ" sz="3600" b="1" i="1" dirty="0"/>
              <a:t>(19. – 25. 10. + prázdniny)</a:t>
            </a:r>
            <a:r>
              <a:rPr lang="cs-CZ" sz="4800" b="1" i="1" dirty="0"/>
              <a:t>:   </a:t>
            </a:r>
          </a:p>
          <a:p>
            <a:pPr algn="ctr"/>
            <a:endParaRPr lang="cs-CZ" sz="2800" b="1" i="1" dirty="0"/>
          </a:p>
          <a:p>
            <a:pPr algn="ctr"/>
            <a:r>
              <a:rPr lang="cs-CZ" b="1" i="1" dirty="0"/>
              <a:t>Vyfoť a pošli na můj e-mail:</a:t>
            </a:r>
          </a:p>
          <a:p>
            <a:pPr algn="ctr"/>
            <a:r>
              <a:rPr lang="cs-CZ" sz="3600" i="1" dirty="0"/>
              <a:t>PS </a:t>
            </a:r>
            <a:r>
              <a:rPr lang="cs-CZ" sz="3600" i="1" dirty="0" err="1"/>
              <a:t>geom</a:t>
            </a:r>
            <a:r>
              <a:rPr lang="cs-CZ" sz="3600" i="1" dirty="0"/>
              <a:t>. str. 7</a:t>
            </a:r>
          </a:p>
          <a:p>
            <a:pPr algn="ctr"/>
            <a:r>
              <a:rPr lang="cs-CZ" sz="3600" i="1" dirty="0"/>
              <a:t>PS </a:t>
            </a:r>
            <a:r>
              <a:rPr lang="cs-CZ" sz="3600" i="1" dirty="0" err="1"/>
              <a:t>geom</a:t>
            </a:r>
            <a:r>
              <a:rPr lang="cs-CZ" sz="3600" i="1" dirty="0"/>
              <a:t>. str. 11</a:t>
            </a:r>
          </a:p>
          <a:p>
            <a:pPr algn="ctr"/>
            <a:r>
              <a:rPr lang="cs-CZ" sz="3600" i="1" dirty="0"/>
              <a:t>PS </a:t>
            </a:r>
            <a:r>
              <a:rPr lang="cs-CZ" sz="3600" i="1" dirty="0" err="1"/>
              <a:t>geom</a:t>
            </a:r>
            <a:r>
              <a:rPr lang="cs-CZ" sz="3600" i="1" dirty="0"/>
              <a:t>. str. 12</a:t>
            </a:r>
          </a:p>
          <a:p>
            <a:pPr algn="ctr"/>
            <a:r>
              <a:rPr lang="cs-CZ" sz="3600" i="1" dirty="0"/>
              <a:t>PS </a:t>
            </a:r>
            <a:r>
              <a:rPr lang="cs-CZ" sz="3600" i="1" dirty="0" err="1"/>
              <a:t>geom</a:t>
            </a:r>
            <a:r>
              <a:rPr lang="cs-CZ" sz="3600" i="1" dirty="0"/>
              <a:t>. str. 13</a:t>
            </a:r>
          </a:p>
          <a:p>
            <a:pPr algn="ctr"/>
            <a:r>
              <a:rPr lang="cs-CZ" b="1" i="1" dirty="0">
                <a:solidFill>
                  <a:srgbClr val="FF0000"/>
                </a:solidFill>
              </a:rPr>
              <a:t>Pošli vše najednou, nejpozději do 30. 10. 2020. </a:t>
            </a:r>
          </a:p>
          <a:p>
            <a:pPr algn="ctr"/>
            <a:endParaRPr lang="cs-CZ" sz="3600" i="1" dirty="0"/>
          </a:p>
          <a:p>
            <a:pPr algn="ctr"/>
            <a:r>
              <a:rPr lang="cs-CZ" sz="3600" i="1" dirty="0"/>
              <a:t>Děkuji a přeji hezké prázdniny </a:t>
            </a:r>
            <a:r>
              <a:rPr lang="cs-CZ" sz="3600" i="1" dirty="0">
                <a:sym typeface="Wingdings" panose="05000000000000000000" pitchFamily="2" charset="2"/>
              </a:rPr>
              <a:t></a:t>
            </a:r>
            <a:endParaRPr lang="cs-CZ" sz="3600" i="1" dirty="0"/>
          </a:p>
        </p:txBody>
      </p:sp>
    </p:spTree>
    <p:extLst>
      <p:ext uri="{BB962C8B-B14F-4D97-AF65-F5344CB8AC3E}">
        <p14:creationId xmlns:p14="http://schemas.microsoft.com/office/powerpoint/2010/main" val="1596923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>
            <a:extLst>
              <a:ext uri="{FF2B5EF4-FFF2-40B4-BE49-F238E27FC236}">
                <a16:creationId xmlns:a16="http://schemas.microsoft.com/office/drawing/2014/main" id="{324BBF35-0DF9-4BAA-98C1-9A3D81ADFE40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7623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800" b="1" i="1" dirty="0"/>
              <a:t>Čtyřúhelníky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3894F508-614B-49F0-B6DE-2BE2AAD6C0A6}"/>
              </a:ext>
            </a:extLst>
          </p:cNvPr>
          <p:cNvSpPr/>
          <p:nvPr/>
        </p:nvSpPr>
        <p:spPr>
          <a:xfrm>
            <a:off x="3848444" y="1372830"/>
            <a:ext cx="1225899" cy="37681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Kosoúhelník 5">
            <a:extLst>
              <a:ext uri="{FF2B5EF4-FFF2-40B4-BE49-F238E27FC236}">
                <a16:creationId xmlns:a16="http://schemas.microsoft.com/office/drawing/2014/main" id="{108D743D-A6E3-4309-AA80-C90C0D7ADA3B}"/>
              </a:ext>
            </a:extLst>
          </p:cNvPr>
          <p:cNvSpPr/>
          <p:nvPr/>
        </p:nvSpPr>
        <p:spPr>
          <a:xfrm>
            <a:off x="8264215" y="1434894"/>
            <a:ext cx="3335215" cy="1728316"/>
          </a:xfrm>
          <a:prstGeom prst="parallelogram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Lichoběžník 6">
            <a:extLst>
              <a:ext uri="{FF2B5EF4-FFF2-40B4-BE49-F238E27FC236}">
                <a16:creationId xmlns:a16="http://schemas.microsoft.com/office/drawing/2014/main" id="{4CD99007-4CAC-4F87-80E3-6C8ADA1C3E19}"/>
              </a:ext>
            </a:extLst>
          </p:cNvPr>
          <p:cNvSpPr/>
          <p:nvPr/>
        </p:nvSpPr>
        <p:spPr>
          <a:xfrm>
            <a:off x="593316" y="4107129"/>
            <a:ext cx="3034603" cy="2051504"/>
          </a:xfrm>
          <a:prstGeom prst="trapezoid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Kosočtverec 7">
            <a:extLst>
              <a:ext uri="{FF2B5EF4-FFF2-40B4-BE49-F238E27FC236}">
                <a16:creationId xmlns:a16="http://schemas.microsoft.com/office/drawing/2014/main" id="{7C0B71ED-DD48-4667-9091-512F9D8E4BCE}"/>
              </a:ext>
            </a:extLst>
          </p:cNvPr>
          <p:cNvSpPr/>
          <p:nvPr/>
        </p:nvSpPr>
        <p:spPr>
          <a:xfrm rot="19507547">
            <a:off x="8883402" y="3306728"/>
            <a:ext cx="3335215" cy="2303121"/>
          </a:xfrm>
          <a:prstGeom prst="diamond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Kosočtverec 8">
            <a:extLst>
              <a:ext uri="{FF2B5EF4-FFF2-40B4-BE49-F238E27FC236}">
                <a16:creationId xmlns:a16="http://schemas.microsoft.com/office/drawing/2014/main" id="{268692F3-00AA-4976-B362-82B988CA70B3}"/>
              </a:ext>
            </a:extLst>
          </p:cNvPr>
          <p:cNvSpPr/>
          <p:nvPr/>
        </p:nvSpPr>
        <p:spPr>
          <a:xfrm rot="2726865">
            <a:off x="655184" y="1229743"/>
            <a:ext cx="2532185" cy="2491991"/>
          </a:xfrm>
          <a:prstGeom prst="diamond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Kosočtverec 10">
            <a:extLst>
              <a:ext uri="{FF2B5EF4-FFF2-40B4-BE49-F238E27FC236}">
                <a16:creationId xmlns:a16="http://schemas.microsoft.com/office/drawing/2014/main" id="{15C49E37-F73D-4D3D-B7F2-E73ACD2D9BA3}"/>
              </a:ext>
            </a:extLst>
          </p:cNvPr>
          <p:cNvSpPr/>
          <p:nvPr/>
        </p:nvSpPr>
        <p:spPr>
          <a:xfrm>
            <a:off x="5347145" y="1643263"/>
            <a:ext cx="2532185" cy="2491991"/>
          </a:xfrm>
          <a:prstGeom prst="diamond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20" name="Skupina 19">
            <a:extLst>
              <a:ext uri="{FF2B5EF4-FFF2-40B4-BE49-F238E27FC236}">
                <a16:creationId xmlns:a16="http://schemas.microsoft.com/office/drawing/2014/main" id="{76745EF7-DA33-4879-96A6-0D8895C700EE}"/>
              </a:ext>
            </a:extLst>
          </p:cNvPr>
          <p:cNvGrpSpPr/>
          <p:nvPr/>
        </p:nvGrpSpPr>
        <p:grpSpPr>
          <a:xfrm>
            <a:off x="4980356" y="3881842"/>
            <a:ext cx="2845053" cy="2626142"/>
            <a:chOff x="5476352" y="3593788"/>
            <a:chExt cx="2845053" cy="2626142"/>
          </a:xfrm>
        </p:grpSpPr>
        <p:cxnSp>
          <p:nvCxnSpPr>
            <p:cNvPr id="13" name="Přímá spojnice 12">
              <a:extLst>
                <a:ext uri="{FF2B5EF4-FFF2-40B4-BE49-F238E27FC236}">
                  <a16:creationId xmlns:a16="http://schemas.microsoft.com/office/drawing/2014/main" id="{9782EA85-7976-40C6-BB61-A4B51AED3635}"/>
                </a:ext>
              </a:extLst>
            </p:cNvPr>
            <p:cNvCxnSpPr/>
            <p:nvPr/>
          </p:nvCxnSpPr>
          <p:spPr>
            <a:xfrm>
              <a:off x="5476352" y="6209881"/>
              <a:ext cx="254223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Přímá spojnice 14">
              <a:extLst>
                <a:ext uri="{FF2B5EF4-FFF2-40B4-BE49-F238E27FC236}">
                  <a16:creationId xmlns:a16="http://schemas.microsoft.com/office/drawing/2014/main" id="{B115D1B3-BD85-4CCA-91F1-9541D94337A4}"/>
                </a:ext>
              </a:extLst>
            </p:cNvPr>
            <p:cNvCxnSpPr/>
            <p:nvPr/>
          </p:nvCxnSpPr>
          <p:spPr>
            <a:xfrm flipV="1">
              <a:off x="5496448" y="4521758"/>
              <a:ext cx="599552" cy="169817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nice 16">
              <a:extLst>
                <a:ext uri="{FF2B5EF4-FFF2-40B4-BE49-F238E27FC236}">
                  <a16:creationId xmlns:a16="http://schemas.microsoft.com/office/drawing/2014/main" id="{29B52F86-F8C0-480C-BDA0-377785AFD208}"/>
                </a:ext>
              </a:extLst>
            </p:cNvPr>
            <p:cNvCxnSpPr/>
            <p:nvPr/>
          </p:nvCxnSpPr>
          <p:spPr>
            <a:xfrm flipV="1">
              <a:off x="6096000" y="3593788"/>
              <a:ext cx="2225405" cy="92797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nice 18">
              <a:extLst>
                <a:ext uri="{FF2B5EF4-FFF2-40B4-BE49-F238E27FC236}">
                  <a16:creationId xmlns:a16="http://schemas.microsoft.com/office/drawing/2014/main" id="{1EFD46BD-C64C-46C9-B068-7360987058C1}"/>
                </a:ext>
              </a:extLst>
            </p:cNvPr>
            <p:cNvCxnSpPr/>
            <p:nvPr/>
          </p:nvCxnSpPr>
          <p:spPr>
            <a:xfrm flipV="1">
              <a:off x="7994552" y="3593788"/>
              <a:ext cx="300211" cy="261609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Skupina 20">
            <a:extLst>
              <a:ext uri="{FF2B5EF4-FFF2-40B4-BE49-F238E27FC236}">
                <a16:creationId xmlns:a16="http://schemas.microsoft.com/office/drawing/2014/main" id="{993431F4-9D0F-4CF9-93AC-BDABFE3799C9}"/>
              </a:ext>
            </a:extLst>
          </p:cNvPr>
          <p:cNvGrpSpPr/>
          <p:nvPr/>
        </p:nvGrpSpPr>
        <p:grpSpPr>
          <a:xfrm>
            <a:off x="7751749" y="4643977"/>
            <a:ext cx="3265714" cy="1848898"/>
            <a:chOff x="6601767" y="4571999"/>
            <a:chExt cx="3265714" cy="1848898"/>
          </a:xfrm>
        </p:grpSpPr>
        <p:cxnSp>
          <p:nvCxnSpPr>
            <p:cNvPr id="22" name="Přímá spojnice 21">
              <a:extLst>
                <a:ext uri="{FF2B5EF4-FFF2-40B4-BE49-F238E27FC236}">
                  <a16:creationId xmlns:a16="http://schemas.microsoft.com/office/drawing/2014/main" id="{9AA15703-55B8-4F3B-B776-3F3FFED16905}"/>
                </a:ext>
              </a:extLst>
            </p:cNvPr>
            <p:cNvCxnSpPr/>
            <p:nvPr/>
          </p:nvCxnSpPr>
          <p:spPr>
            <a:xfrm>
              <a:off x="6601767" y="6420897"/>
              <a:ext cx="3265714" cy="0"/>
            </a:xfrm>
            <a:prstGeom prst="line">
              <a:avLst/>
            </a:prstGeom>
            <a:ln w="38100">
              <a:solidFill>
                <a:srgbClr val="FF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Přímá spojnice 22">
              <a:extLst>
                <a:ext uri="{FF2B5EF4-FFF2-40B4-BE49-F238E27FC236}">
                  <a16:creationId xmlns:a16="http://schemas.microsoft.com/office/drawing/2014/main" id="{0A811C18-F714-42A4-8BD4-C67AC50CA99D}"/>
                </a:ext>
              </a:extLst>
            </p:cNvPr>
            <p:cNvCxnSpPr/>
            <p:nvPr/>
          </p:nvCxnSpPr>
          <p:spPr>
            <a:xfrm flipV="1">
              <a:off x="6601767" y="4572000"/>
              <a:ext cx="1024932" cy="1848897"/>
            </a:xfrm>
            <a:prstGeom prst="line">
              <a:avLst/>
            </a:prstGeom>
            <a:ln w="38100">
              <a:solidFill>
                <a:srgbClr val="FF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Přímá spojnice 23">
              <a:extLst>
                <a:ext uri="{FF2B5EF4-FFF2-40B4-BE49-F238E27FC236}">
                  <a16:creationId xmlns:a16="http://schemas.microsoft.com/office/drawing/2014/main" id="{D44524C8-41E9-4D6D-9632-51EB968C9192}"/>
                </a:ext>
              </a:extLst>
            </p:cNvPr>
            <p:cNvCxnSpPr/>
            <p:nvPr/>
          </p:nvCxnSpPr>
          <p:spPr>
            <a:xfrm>
              <a:off x="7626699" y="4571999"/>
              <a:ext cx="311499" cy="1296238"/>
            </a:xfrm>
            <a:prstGeom prst="line">
              <a:avLst/>
            </a:prstGeom>
            <a:ln w="38100">
              <a:solidFill>
                <a:srgbClr val="FF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Přímá spojnice 24">
              <a:extLst>
                <a:ext uri="{FF2B5EF4-FFF2-40B4-BE49-F238E27FC236}">
                  <a16:creationId xmlns:a16="http://schemas.microsoft.com/office/drawing/2014/main" id="{79FC6304-C27F-422F-8394-D5FBE17BD5FD}"/>
                </a:ext>
              </a:extLst>
            </p:cNvPr>
            <p:cNvCxnSpPr/>
            <p:nvPr/>
          </p:nvCxnSpPr>
          <p:spPr>
            <a:xfrm>
              <a:off x="7938198" y="5868236"/>
              <a:ext cx="1929283" cy="552660"/>
            </a:xfrm>
            <a:prstGeom prst="line">
              <a:avLst/>
            </a:prstGeom>
            <a:ln w="38100">
              <a:solidFill>
                <a:srgbClr val="FF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75669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>
            <a:extLst>
              <a:ext uri="{FF2B5EF4-FFF2-40B4-BE49-F238E27FC236}">
                <a16:creationId xmlns:a16="http://schemas.microsoft.com/office/drawing/2014/main" id="{1CF10F41-09A8-48F1-80CF-84887C306F51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7623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800" b="1" i="1" dirty="0" err="1"/>
              <a:t>Víceúhelníky</a:t>
            </a:r>
            <a:r>
              <a:rPr lang="cs-CZ" sz="3200" b="1" i="1" dirty="0"/>
              <a:t> (</a:t>
            </a:r>
            <a:r>
              <a:rPr lang="cs-CZ" sz="3500" b="1" i="1" dirty="0"/>
              <a:t>n-úhelníky – pětiúhelník, šestiúhelník, …)</a:t>
            </a:r>
          </a:p>
        </p:txBody>
      </p:sp>
      <p:sp>
        <p:nvSpPr>
          <p:cNvPr id="4" name="Pětiúhelník 3">
            <a:extLst>
              <a:ext uri="{FF2B5EF4-FFF2-40B4-BE49-F238E27FC236}">
                <a16:creationId xmlns:a16="http://schemas.microsoft.com/office/drawing/2014/main" id="{4DB97B35-4791-4CC7-8806-16F68089D037}"/>
              </a:ext>
            </a:extLst>
          </p:cNvPr>
          <p:cNvSpPr/>
          <p:nvPr/>
        </p:nvSpPr>
        <p:spPr>
          <a:xfrm>
            <a:off x="1446962" y="1416817"/>
            <a:ext cx="2491992" cy="2291025"/>
          </a:xfrm>
          <a:prstGeom prst="pentagon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estiúhelník 4">
            <a:extLst>
              <a:ext uri="{FF2B5EF4-FFF2-40B4-BE49-F238E27FC236}">
                <a16:creationId xmlns:a16="http://schemas.microsoft.com/office/drawing/2014/main" id="{46EDAED8-C7E3-4318-9036-0E713ACFE047}"/>
              </a:ext>
            </a:extLst>
          </p:cNvPr>
          <p:cNvSpPr/>
          <p:nvPr/>
        </p:nvSpPr>
        <p:spPr>
          <a:xfrm>
            <a:off x="4383871" y="1286189"/>
            <a:ext cx="2642717" cy="2421653"/>
          </a:xfrm>
          <a:prstGeom prst="hexagon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Sedmiúhelník 5">
            <a:extLst>
              <a:ext uri="{FF2B5EF4-FFF2-40B4-BE49-F238E27FC236}">
                <a16:creationId xmlns:a16="http://schemas.microsoft.com/office/drawing/2014/main" id="{25291EDC-722D-4737-BCC7-B7E50DDDE324}"/>
              </a:ext>
            </a:extLst>
          </p:cNvPr>
          <p:cNvSpPr/>
          <p:nvPr/>
        </p:nvSpPr>
        <p:spPr>
          <a:xfrm>
            <a:off x="4408992" y="4031118"/>
            <a:ext cx="1999622" cy="1848897"/>
          </a:xfrm>
          <a:prstGeom prst="heptagon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var L 6">
            <a:extLst>
              <a:ext uri="{FF2B5EF4-FFF2-40B4-BE49-F238E27FC236}">
                <a16:creationId xmlns:a16="http://schemas.microsoft.com/office/drawing/2014/main" id="{0C93B244-7835-479B-90DB-4900C15E72E0}"/>
              </a:ext>
            </a:extLst>
          </p:cNvPr>
          <p:cNvSpPr/>
          <p:nvPr/>
        </p:nvSpPr>
        <p:spPr>
          <a:xfrm rot="5400000">
            <a:off x="8314578" y="994787"/>
            <a:ext cx="2069961" cy="2914022"/>
          </a:xfrm>
          <a:prstGeom prst="corner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28" name="Skupina 27">
            <a:extLst>
              <a:ext uri="{FF2B5EF4-FFF2-40B4-BE49-F238E27FC236}">
                <a16:creationId xmlns:a16="http://schemas.microsoft.com/office/drawing/2014/main" id="{66A15470-5E9F-4A10-9432-C24380E189D4}"/>
              </a:ext>
            </a:extLst>
          </p:cNvPr>
          <p:cNvGrpSpPr/>
          <p:nvPr/>
        </p:nvGrpSpPr>
        <p:grpSpPr>
          <a:xfrm>
            <a:off x="6732396" y="4643977"/>
            <a:ext cx="4285067" cy="1848898"/>
            <a:chOff x="6732396" y="4643977"/>
            <a:chExt cx="4285067" cy="1848898"/>
          </a:xfrm>
        </p:grpSpPr>
        <p:cxnSp>
          <p:nvCxnSpPr>
            <p:cNvPr id="18" name="Přímá spojnice 17">
              <a:extLst>
                <a:ext uri="{FF2B5EF4-FFF2-40B4-BE49-F238E27FC236}">
                  <a16:creationId xmlns:a16="http://schemas.microsoft.com/office/drawing/2014/main" id="{B9105E6A-6D13-4011-B302-5C2E7BF38C5E}"/>
                </a:ext>
              </a:extLst>
            </p:cNvPr>
            <p:cNvCxnSpPr>
              <a:cxnSpLocks/>
            </p:cNvCxnSpPr>
            <p:nvPr/>
          </p:nvCxnSpPr>
          <p:spPr>
            <a:xfrm>
              <a:off x="7751749" y="6492875"/>
              <a:ext cx="3265714" cy="0"/>
            </a:xfrm>
            <a:prstGeom prst="line">
              <a:avLst/>
            </a:prstGeom>
            <a:ln w="38100">
              <a:solidFill>
                <a:srgbClr val="FF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nice 18">
              <a:extLst>
                <a:ext uri="{FF2B5EF4-FFF2-40B4-BE49-F238E27FC236}">
                  <a16:creationId xmlns:a16="http://schemas.microsoft.com/office/drawing/2014/main" id="{951EBA26-962E-455F-9812-86FEF2E7707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732396" y="4643979"/>
              <a:ext cx="2044285" cy="792179"/>
            </a:xfrm>
            <a:prstGeom prst="line">
              <a:avLst/>
            </a:prstGeom>
            <a:ln w="38100">
              <a:solidFill>
                <a:srgbClr val="FF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nice 19">
              <a:extLst>
                <a:ext uri="{FF2B5EF4-FFF2-40B4-BE49-F238E27FC236}">
                  <a16:creationId xmlns:a16="http://schemas.microsoft.com/office/drawing/2014/main" id="{5E2E913C-B4FD-4DA9-AC5C-0A835D225BE5}"/>
                </a:ext>
              </a:extLst>
            </p:cNvPr>
            <p:cNvCxnSpPr>
              <a:cxnSpLocks/>
            </p:cNvCxnSpPr>
            <p:nvPr/>
          </p:nvCxnSpPr>
          <p:spPr>
            <a:xfrm>
              <a:off x="8776681" y="4643977"/>
              <a:ext cx="311499" cy="1296238"/>
            </a:xfrm>
            <a:prstGeom prst="line">
              <a:avLst/>
            </a:prstGeom>
            <a:ln w="38100">
              <a:solidFill>
                <a:srgbClr val="FF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nice 20">
              <a:extLst>
                <a:ext uri="{FF2B5EF4-FFF2-40B4-BE49-F238E27FC236}">
                  <a16:creationId xmlns:a16="http://schemas.microsoft.com/office/drawing/2014/main" id="{A6B2B9D5-FA4F-433A-AEC3-D0C5ACDB37B9}"/>
                </a:ext>
              </a:extLst>
            </p:cNvPr>
            <p:cNvCxnSpPr>
              <a:cxnSpLocks/>
            </p:cNvCxnSpPr>
            <p:nvPr/>
          </p:nvCxnSpPr>
          <p:spPr>
            <a:xfrm>
              <a:off x="9088180" y="5940214"/>
              <a:ext cx="1929283" cy="552660"/>
            </a:xfrm>
            <a:prstGeom prst="line">
              <a:avLst/>
            </a:prstGeom>
            <a:ln w="38100">
              <a:solidFill>
                <a:srgbClr val="FF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Přímá spojnice 26">
              <a:extLst>
                <a:ext uri="{FF2B5EF4-FFF2-40B4-BE49-F238E27FC236}">
                  <a16:creationId xmlns:a16="http://schemas.microsoft.com/office/drawing/2014/main" id="{ABDFFAC8-6509-4BD1-87BA-5E1E7D977BA3}"/>
                </a:ext>
              </a:extLst>
            </p:cNvPr>
            <p:cNvCxnSpPr/>
            <p:nvPr/>
          </p:nvCxnSpPr>
          <p:spPr>
            <a:xfrm>
              <a:off x="6742444" y="5436158"/>
              <a:ext cx="1055077" cy="1056717"/>
            </a:xfrm>
            <a:prstGeom prst="line">
              <a:avLst/>
            </a:prstGeom>
            <a:ln w="38100">
              <a:solidFill>
                <a:srgbClr val="FF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Skupina 45">
            <a:extLst>
              <a:ext uri="{FF2B5EF4-FFF2-40B4-BE49-F238E27FC236}">
                <a16:creationId xmlns:a16="http://schemas.microsoft.com/office/drawing/2014/main" id="{8608FE52-F8E4-47C6-A97D-6635C9DFCE1E}"/>
              </a:ext>
            </a:extLst>
          </p:cNvPr>
          <p:cNvGrpSpPr/>
          <p:nvPr/>
        </p:nvGrpSpPr>
        <p:grpSpPr>
          <a:xfrm>
            <a:off x="919979" y="3922190"/>
            <a:ext cx="3883133" cy="2478610"/>
            <a:chOff x="919980" y="3922190"/>
            <a:chExt cx="3265714" cy="2187209"/>
          </a:xfrm>
        </p:grpSpPr>
        <p:cxnSp>
          <p:nvCxnSpPr>
            <p:cNvPr id="30" name="Přímá spojnice 29">
              <a:extLst>
                <a:ext uri="{FF2B5EF4-FFF2-40B4-BE49-F238E27FC236}">
                  <a16:creationId xmlns:a16="http://schemas.microsoft.com/office/drawing/2014/main" id="{7E204830-0878-4915-9CC9-B680DC744394}"/>
                </a:ext>
              </a:extLst>
            </p:cNvPr>
            <p:cNvCxnSpPr/>
            <p:nvPr/>
          </p:nvCxnSpPr>
          <p:spPr>
            <a:xfrm>
              <a:off x="919980" y="6109399"/>
              <a:ext cx="326571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Přímá spojnice 30">
              <a:extLst>
                <a:ext uri="{FF2B5EF4-FFF2-40B4-BE49-F238E27FC236}">
                  <a16:creationId xmlns:a16="http://schemas.microsoft.com/office/drawing/2014/main" id="{5BEFFF66-6452-447D-B985-48E565E53FD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42866" y="4115619"/>
              <a:ext cx="556289" cy="199378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Přímá spojnice 31">
              <a:extLst>
                <a:ext uri="{FF2B5EF4-FFF2-40B4-BE49-F238E27FC236}">
                  <a16:creationId xmlns:a16="http://schemas.microsoft.com/office/drawing/2014/main" id="{14A01FE7-1C25-41D3-8DDD-F722CE8401D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308047" y="4908620"/>
              <a:ext cx="772327" cy="64811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Přímá spojnice 32">
              <a:extLst>
                <a:ext uri="{FF2B5EF4-FFF2-40B4-BE49-F238E27FC236}">
                  <a16:creationId xmlns:a16="http://schemas.microsoft.com/office/drawing/2014/main" id="{CA3F72E2-068B-42B4-954C-EF133A0A23AB}"/>
                </a:ext>
              </a:extLst>
            </p:cNvPr>
            <p:cNvCxnSpPr/>
            <p:nvPr/>
          </p:nvCxnSpPr>
          <p:spPr>
            <a:xfrm>
              <a:off x="2256411" y="5556738"/>
              <a:ext cx="1929283" cy="5526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Přímá spojnice 37">
              <a:extLst>
                <a:ext uri="{FF2B5EF4-FFF2-40B4-BE49-F238E27FC236}">
                  <a16:creationId xmlns:a16="http://schemas.microsoft.com/office/drawing/2014/main" id="{D67EFC59-3EAB-4EF3-ADF3-712CCA9AFAA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003174" y="4759535"/>
              <a:ext cx="1077200" cy="1490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Přímá spojnice 39">
              <a:extLst>
                <a:ext uri="{FF2B5EF4-FFF2-40B4-BE49-F238E27FC236}">
                  <a16:creationId xmlns:a16="http://schemas.microsoft.com/office/drawing/2014/main" id="{970C4DE8-4AE5-4746-8AC1-A170CE99AFF3}"/>
                </a:ext>
              </a:extLst>
            </p:cNvPr>
            <p:cNvCxnSpPr/>
            <p:nvPr/>
          </p:nvCxnSpPr>
          <p:spPr>
            <a:xfrm flipV="1">
              <a:off x="2003173" y="3922190"/>
              <a:ext cx="2029847" cy="83734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Přímá spojnice 41">
              <a:extLst>
                <a:ext uri="{FF2B5EF4-FFF2-40B4-BE49-F238E27FC236}">
                  <a16:creationId xmlns:a16="http://schemas.microsoft.com/office/drawing/2014/main" id="{AD4C41DA-FF30-4126-A2FF-2B9711FB8593}"/>
                </a:ext>
              </a:extLst>
            </p:cNvPr>
            <p:cNvCxnSpPr/>
            <p:nvPr/>
          </p:nvCxnSpPr>
          <p:spPr>
            <a:xfrm flipV="1">
              <a:off x="1499155" y="3937288"/>
              <a:ext cx="2533865" cy="1783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Dvanáctiúhelník 46">
            <a:extLst>
              <a:ext uri="{FF2B5EF4-FFF2-40B4-BE49-F238E27FC236}">
                <a16:creationId xmlns:a16="http://schemas.microsoft.com/office/drawing/2014/main" id="{37ADCFD2-81FD-4611-A8E1-299C8E928244}"/>
              </a:ext>
            </a:extLst>
          </p:cNvPr>
          <p:cNvSpPr/>
          <p:nvPr/>
        </p:nvSpPr>
        <p:spPr>
          <a:xfrm>
            <a:off x="9276130" y="2885607"/>
            <a:ext cx="2708464" cy="2691207"/>
          </a:xfrm>
          <a:prstGeom prst="dodecagon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4621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46CB9754-5843-45A1-9A7D-830137D44AED}"/>
              </a:ext>
            </a:extLst>
          </p:cNvPr>
          <p:cNvSpPr txBox="1"/>
          <p:nvPr/>
        </p:nvSpPr>
        <p:spPr>
          <a:xfrm>
            <a:off x="838200" y="1594810"/>
            <a:ext cx="10255308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/>
              <a:t>20. 10.</a:t>
            </a:r>
          </a:p>
          <a:p>
            <a:r>
              <a:rPr lang="cs-CZ" sz="3600" b="1" dirty="0"/>
              <a:t>Trojúhelník</a:t>
            </a:r>
            <a:r>
              <a:rPr lang="cs-CZ" sz="3600" dirty="0"/>
              <a:t> – má 3 vrcholy, 3 strany, 3 vnitřní úhly</a:t>
            </a:r>
          </a:p>
          <a:p>
            <a:endParaRPr lang="cs-CZ" sz="3600" dirty="0"/>
          </a:p>
          <a:p>
            <a:r>
              <a:rPr lang="cs-CZ" sz="3600" b="1" dirty="0"/>
              <a:t>Čtyřúhelníky </a:t>
            </a:r>
            <a:r>
              <a:rPr lang="cs-CZ" sz="3600" dirty="0"/>
              <a:t> - 4 vrcholy, 4 strany, 4 vnitřní úhly</a:t>
            </a:r>
          </a:p>
          <a:p>
            <a:r>
              <a:rPr lang="cs-CZ" sz="3600" dirty="0"/>
              <a:t>		- čtverec, obdélník, kosočtverec, kosodélník,</a:t>
            </a:r>
          </a:p>
          <a:p>
            <a:r>
              <a:rPr lang="cs-CZ" sz="3600" dirty="0"/>
              <a:t>		lichoběžník, obecné čtyřúhelníky</a:t>
            </a:r>
          </a:p>
          <a:p>
            <a:endParaRPr lang="cs-CZ" sz="3600" dirty="0"/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6354378A-8617-41C6-B992-1B3438545163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7623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800" b="1" i="1" dirty="0"/>
              <a:t>Do ŠS píšeme:</a:t>
            </a:r>
          </a:p>
        </p:txBody>
      </p:sp>
    </p:spTree>
    <p:extLst>
      <p:ext uri="{BB962C8B-B14F-4D97-AF65-F5344CB8AC3E}">
        <p14:creationId xmlns:p14="http://schemas.microsoft.com/office/powerpoint/2010/main" val="1650797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>
            <a:extLst>
              <a:ext uri="{FF2B5EF4-FFF2-40B4-BE49-F238E27FC236}">
                <a16:creationId xmlns:a16="http://schemas.microsoft.com/office/drawing/2014/main" id="{F1E5D639-A646-4DCF-B2B9-5C6236649671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7623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800" b="1" i="1" dirty="0"/>
              <a:t>Označení - trojúhelníky</a:t>
            </a:r>
          </a:p>
        </p:txBody>
      </p:sp>
      <p:sp>
        <p:nvSpPr>
          <p:cNvPr id="5" name="Rovnoramenný trojúhelník 4">
            <a:extLst>
              <a:ext uri="{FF2B5EF4-FFF2-40B4-BE49-F238E27FC236}">
                <a16:creationId xmlns:a16="http://schemas.microsoft.com/office/drawing/2014/main" id="{9CF41338-6AA5-4718-9EA0-6A48CE33CA47}"/>
              </a:ext>
            </a:extLst>
          </p:cNvPr>
          <p:cNvSpPr/>
          <p:nvPr/>
        </p:nvSpPr>
        <p:spPr>
          <a:xfrm>
            <a:off x="720593" y="1718366"/>
            <a:ext cx="4839208" cy="4290548"/>
          </a:xfrm>
          <a:prstGeom prst="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5F5013D0-869B-48D1-9102-5CD64C07A332}"/>
              </a:ext>
            </a:extLst>
          </p:cNvPr>
          <p:cNvSpPr txBox="1"/>
          <p:nvPr/>
        </p:nvSpPr>
        <p:spPr>
          <a:xfrm>
            <a:off x="443541" y="5977131"/>
            <a:ext cx="425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/>
              <a:t>K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11F798C2-BEBB-431B-A506-25050D9BB264}"/>
              </a:ext>
            </a:extLst>
          </p:cNvPr>
          <p:cNvSpPr txBox="1"/>
          <p:nvPr/>
        </p:nvSpPr>
        <p:spPr>
          <a:xfrm>
            <a:off x="2877357" y="1040019"/>
            <a:ext cx="5790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/>
              <a:t>M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6B51D0C2-5296-4C09-9474-26564510BFC3}"/>
              </a:ext>
            </a:extLst>
          </p:cNvPr>
          <p:cNvSpPr txBox="1"/>
          <p:nvPr/>
        </p:nvSpPr>
        <p:spPr>
          <a:xfrm>
            <a:off x="5370486" y="6008914"/>
            <a:ext cx="3786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/>
              <a:t>L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5B4A35DD-161A-4F66-99C9-A65C3165316A}"/>
              </a:ext>
            </a:extLst>
          </p:cNvPr>
          <p:cNvSpPr txBox="1"/>
          <p:nvPr/>
        </p:nvSpPr>
        <p:spPr>
          <a:xfrm>
            <a:off x="5938575" y="1718366"/>
            <a:ext cx="4922855" cy="1754326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3600" b="1" dirty="0"/>
              <a:t>K, L, M …. vrcholy </a:t>
            </a:r>
            <a:r>
              <a:rPr lang="cs-CZ" sz="3600" b="1" dirty="0" err="1"/>
              <a:t>trojúh</a:t>
            </a:r>
            <a:r>
              <a:rPr lang="cs-CZ" sz="3600" b="1" dirty="0"/>
              <a:t>.</a:t>
            </a:r>
          </a:p>
          <a:p>
            <a:r>
              <a:rPr lang="cs-CZ" sz="3600" dirty="0"/>
              <a:t>- proti směru hodinových ručiček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1DE41784-2895-4F97-A7A5-CAF87912EB4B}"/>
              </a:ext>
            </a:extLst>
          </p:cNvPr>
          <p:cNvSpPr txBox="1"/>
          <p:nvPr/>
        </p:nvSpPr>
        <p:spPr>
          <a:xfrm>
            <a:off x="2937550" y="5953485"/>
            <a:ext cx="5533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/>
              <a:t>m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E039913F-41DE-445F-BD60-2E952F185D97}"/>
              </a:ext>
            </a:extLst>
          </p:cNvPr>
          <p:cNvSpPr txBox="1"/>
          <p:nvPr/>
        </p:nvSpPr>
        <p:spPr>
          <a:xfrm>
            <a:off x="1596661" y="3217309"/>
            <a:ext cx="2904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/>
              <a:t>l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C81DB4EA-F1D3-44A7-8022-07373E36FA35}"/>
              </a:ext>
            </a:extLst>
          </p:cNvPr>
          <p:cNvSpPr txBox="1"/>
          <p:nvPr/>
        </p:nvSpPr>
        <p:spPr>
          <a:xfrm>
            <a:off x="4437358" y="3245023"/>
            <a:ext cx="394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/>
              <a:t>k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A4C56224-E2B1-44A9-A23F-2FE31151ADB2}"/>
              </a:ext>
            </a:extLst>
          </p:cNvPr>
          <p:cNvSpPr txBox="1"/>
          <p:nvPr/>
        </p:nvSpPr>
        <p:spPr>
          <a:xfrm>
            <a:off x="5938575" y="3924322"/>
            <a:ext cx="4922854" cy="1754326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3600" b="1" dirty="0"/>
              <a:t>k, l, m …… strany </a:t>
            </a:r>
            <a:r>
              <a:rPr lang="cs-CZ" sz="3600" b="1" dirty="0" err="1"/>
              <a:t>trojúh</a:t>
            </a:r>
            <a:r>
              <a:rPr lang="cs-CZ" sz="3600" b="1" dirty="0"/>
              <a:t>. </a:t>
            </a:r>
          </a:p>
          <a:p>
            <a:r>
              <a:rPr lang="cs-CZ" sz="3600" dirty="0"/>
              <a:t>- podle protějšího vrcholu</a:t>
            </a:r>
          </a:p>
        </p:txBody>
      </p:sp>
    </p:spTree>
    <p:extLst>
      <p:ext uri="{BB962C8B-B14F-4D97-AF65-F5344CB8AC3E}">
        <p14:creationId xmlns:p14="http://schemas.microsoft.com/office/powerpoint/2010/main" val="2424067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4" grpId="0"/>
      <p:bldP spid="16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>
            <a:extLst>
              <a:ext uri="{FF2B5EF4-FFF2-40B4-BE49-F238E27FC236}">
                <a16:creationId xmlns:a16="http://schemas.microsoft.com/office/drawing/2014/main" id="{E177338C-4750-42BC-B969-C528C33B6781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7623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800" b="1" i="1" dirty="0"/>
              <a:t>Označení – čtyřúhelníky – čtverec, kosočtverec</a:t>
            </a:r>
          </a:p>
        </p:txBody>
      </p:sp>
      <p:sp>
        <p:nvSpPr>
          <p:cNvPr id="7" name="Kosočtverec 6">
            <a:extLst>
              <a:ext uri="{FF2B5EF4-FFF2-40B4-BE49-F238E27FC236}">
                <a16:creationId xmlns:a16="http://schemas.microsoft.com/office/drawing/2014/main" id="{672B8A38-B21D-4790-9FD5-A42305AA07F4}"/>
              </a:ext>
            </a:extLst>
          </p:cNvPr>
          <p:cNvSpPr/>
          <p:nvPr/>
        </p:nvSpPr>
        <p:spPr>
          <a:xfrm rot="2726865">
            <a:off x="1131117" y="1583190"/>
            <a:ext cx="3859248" cy="3968329"/>
          </a:xfrm>
          <a:prstGeom prst="diamond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Kosočtverec 8">
            <a:extLst>
              <a:ext uri="{FF2B5EF4-FFF2-40B4-BE49-F238E27FC236}">
                <a16:creationId xmlns:a16="http://schemas.microsoft.com/office/drawing/2014/main" id="{5DCAE1FB-7A0E-42EB-B72F-C96BC56E2F3D}"/>
              </a:ext>
            </a:extLst>
          </p:cNvPr>
          <p:cNvSpPr/>
          <p:nvPr/>
        </p:nvSpPr>
        <p:spPr>
          <a:xfrm rot="19507547">
            <a:off x="5557987" y="1734505"/>
            <a:ext cx="4885268" cy="3519305"/>
          </a:xfrm>
          <a:prstGeom prst="diamond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42E5DFE-F515-4972-9792-025FA07C7E62}"/>
              </a:ext>
            </a:extLst>
          </p:cNvPr>
          <p:cNvSpPr txBox="1"/>
          <p:nvPr/>
        </p:nvSpPr>
        <p:spPr>
          <a:xfrm>
            <a:off x="4339310" y="1465397"/>
            <a:ext cx="431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/>
              <a:t>C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06CA435E-4E98-43FB-A12F-AF62D1ED3962}"/>
              </a:ext>
            </a:extLst>
          </p:cNvPr>
          <p:cNvSpPr txBox="1"/>
          <p:nvPr/>
        </p:nvSpPr>
        <p:spPr>
          <a:xfrm>
            <a:off x="4171277" y="4839162"/>
            <a:ext cx="45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/>
              <a:t>B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C20DA7D7-5CFF-4C47-B182-4AD83AA124FE}"/>
              </a:ext>
            </a:extLst>
          </p:cNvPr>
          <p:cNvSpPr txBox="1"/>
          <p:nvPr/>
        </p:nvSpPr>
        <p:spPr>
          <a:xfrm>
            <a:off x="1317268" y="4848770"/>
            <a:ext cx="452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/>
              <a:t>A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4DE8BE55-DEF1-4E95-98E9-33F6E18CB98F}"/>
              </a:ext>
            </a:extLst>
          </p:cNvPr>
          <p:cNvSpPr txBox="1"/>
          <p:nvPr/>
        </p:nvSpPr>
        <p:spPr>
          <a:xfrm>
            <a:off x="5743053" y="4825764"/>
            <a:ext cx="442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/>
              <a:t>A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AF1D49BF-FF48-442C-91BD-97EC29CC5D3E}"/>
              </a:ext>
            </a:extLst>
          </p:cNvPr>
          <p:cNvSpPr txBox="1"/>
          <p:nvPr/>
        </p:nvSpPr>
        <p:spPr>
          <a:xfrm>
            <a:off x="9874678" y="1465396"/>
            <a:ext cx="431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/>
              <a:t>C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D59E1ECB-8B37-411B-8AB7-0EB699DBF78B}"/>
              </a:ext>
            </a:extLst>
          </p:cNvPr>
          <p:cNvSpPr txBox="1"/>
          <p:nvPr/>
        </p:nvSpPr>
        <p:spPr>
          <a:xfrm>
            <a:off x="8796727" y="4885614"/>
            <a:ext cx="4363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/>
              <a:t>B</a:t>
            </a:r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CE651BA4-8332-4335-A8AC-83F68D99FD1B}"/>
              </a:ext>
            </a:extLst>
          </p:cNvPr>
          <p:cNvSpPr txBox="1"/>
          <p:nvPr/>
        </p:nvSpPr>
        <p:spPr>
          <a:xfrm>
            <a:off x="1258031" y="1563316"/>
            <a:ext cx="4683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/>
              <a:t>D</a:t>
            </a:r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BE670186-5107-4985-A499-B93CB7D6437D}"/>
              </a:ext>
            </a:extLst>
          </p:cNvPr>
          <p:cNvSpPr txBox="1"/>
          <p:nvPr/>
        </p:nvSpPr>
        <p:spPr>
          <a:xfrm>
            <a:off x="6694177" y="1356821"/>
            <a:ext cx="4683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/>
              <a:t>D</a:t>
            </a:r>
          </a:p>
        </p:txBody>
      </p:sp>
      <p:sp>
        <p:nvSpPr>
          <p:cNvPr id="26" name="TextovéPole 25">
            <a:extLst>
              <a:ext uri="{FF2B5EF4-FFF2-40B4-BE49-F238E27FC236}">
                <a16:creationId xmlns:a16="http://schemas.microsoft.com/office/drawing/2014/main" id="{C43CFA84-F709-4592-941F-89D230387FA6}"/>
              </a:ext>
            </a:extLst>
          </p:cNvPr>
          <p:cNvSpPr txBox="1"/>
          <p:nvPr/>
        </p:nvSpPr>
        <p:spPr>
          <a:xfrm>
            <a:off x="2771275" y="4764182"/>
            <a:ext cx="405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/>
              <a:t>a</a:t>
            </a:r>
          </a:p>
        </p:txBody>
      </p:sp>
      <p:sp>
        <p:nvSpPr>
          <p:cNvPr id="28" name="TextovéPole 27">
            <a:extLst>
              <a:ext uri="{FF2B5EF4-FFF2-40B4-BE49-F238E27FC236}">
                <a16:creationId xmlns:a16="http://schemas.microsoft.com/office/drawing/2014/main" id="{D3433110-31D7-4723-A645-A2AA556BDCC3}"/>
              </a:ext>
            </a:extLst>
          </p:cNvPr>
          <p:cNvSpPr txBox="1"/>
          <p:nvPr/>
        </p:nvSpPr>
        <p:spPr>
          <a:xfrm>
            <a:off x="1209152" y="3089471"/>
            <a:ext cx="405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/>
              <a:t>a</a:t>
            </a:r>
          </a:p>
        </p:txBody>
      </p:sp>
      <p:sp>
        <p:nvSpPr>
          <p:cNvPr id="30" name="TextovéPole 29">
            <a:extLst>
              <a:ext uri="{FF2B5EF4-FFF2-40B4-BE49-F238E27FC236}">
                <a16:creationId xmlns:a16="http://schemas.microsoft.com/office/drawing/2014/main" id="{5A5CADB9-C8C6-4239-A78D-A5E32F1DC0C6}"/>
              </a:ext>
            </a:extLst>
          </p:cNvPr>
          <p:cNvSpPr txBox="1"/>
          <p:nvPr/>
        </p:nvSpPr>
        <p:spPr>
          <a:xfrm>
            <a:off x="2741175" y="1488774"/>
            <a:ext cx="405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/>
              <a:t>a</a:t>
            </a:r>
          </a:p>
        </p:txBody>
      </p:sp>
      <p:sp>
        <p:nvSpPr>
          <p:cNvPr id="32" name="TextovéPole 31">
            <a:extLst>
              <a:ext uri="{FF2B5EF4-FFF2-40B4-BE49-F238E27FC236}">
                <a16:creationId xmlns:a16="http://schemas.microsoft.com/office/drawing/2014/main" id="{F7CDE1D4-EBB6-4B3C-B2D0-F6453C24EC72}"/>
              </a:ext>
            </a:extLst>
          </p:cNvPr>
          <p:cNvSpPr txBox="1"/>
          <p:nvPr/>
        </p:nvSpPr>
        <p:spPr>
          <a:xfrm>
            <a:off x="4397461" y="3161859"/>
            <a:ext cx="405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/>
              <a:t>a</a:t>
            </a:r>
          </a:p>
        </p:txBody>
      </p:sp>
      <p:sp>
        <p:nvSpPr>
          <p:cNvPr id="34" name="TextovéPole 33">
            <a:extLst>
              <a:ext uri="{FF2B5EF4-FFF2-40B4-BE49-F238E27FC236}">
                <a16:creationId xmlns:a16="http://schemas.microsoft.com/office/drawing/2014/main" id="{205CA994-4E50-4DE1-8D26-37E288847D9D}"/>
              </a:ext>
            </a:extLst>
          </p:cNvPr>
          <p:cNvSpPr txBox="1"/>
          <p:nvPr/>
        </p:nvSpPr>
        <p:spPr>
          <a:xfrm>
            <a:off x="8322198" y="1432341"/>
            <a:ext cx="405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/>
              <a:t>a</a:t>
            </a:r>
          </a:p>
        </p:txBody>
      </p:sp>
      <p:sp>
        <p:nvSpPr>
          <p:cNvPr id="36" name="TextovéPole 35">
            <a:extLst>
              <a:ext uri="{FF2B5EF4-FFF2-40B4-BE49-F238E27FC236}">
                <a16:creationId xmlns:a16="http://schemas.microsoft.com/office/drawing/2014/main" id="{D46A2BF9-28B6-4A69-9C46-0559BE2CAE18}"/>
              </a:ext>
            </a:extLst>
          </p:cNvPr>
          <p:cNvSpPr txBox="1"/>
          <p:nvPr/>
        </p:nvSpPr>
        <p:spPr>
          <a:xfrm>
            <a:off x="6096000" y="2872725"/>
            <a:ext cx="405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/>
              <a:t>a</a:t>
            </a:r>
          </a:p>
        </p:txBody>
      </p:sp>
      <p:sp>
        <p:nvSpPr>
          <p:cNvPr id="38" name="TextovéPole 37">
            <a:extLst>
              <a:ext uri="{FF2B5EF4-FFF2-40B4-BE49-F238E27FC236}">
                <a16:creationId xmlns:a16="http://schemas.microsoft.com/office/drawing/2014/main" id="{2152383C-F331-4811-921B-A30BA350AB8A}"/>
              </a:ext>
            </a:extLst>
          </p:cNvPr>
          <p:cNvSpPr txBox="1"/>
          <p:nvPr/>
        </p:nvSpPr>
        <p:spPr>
          <a:xfrm>
            <a:off x="7391330" y="4745816"/>
            <a:ext cx="405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/>
              <a:t>a</a:t>
            </a:r>
          </a:p>
        </p:txBody>
      </p:sp>
      <p:sp>
        <p:nvSpPr>
          <p:cNvPr id="40" name="TextovéPole 39">
            <a:extLst>
              <a:ext uri="{FF2B5EF4-FFF2-40B4-BE49-F238E27FC236}">
                <a16:creationId xmlns:a16="http://schemas.microsoft.com/office/drawing/2014/main" id="{C4FB885D-D966-4C71-BE46-867E08E9392B}"/>
              </a:ext>
            </a:extLst>
          </p:cNvPr>
          <p:cNvSpPr txBox="1"/>
          <p:nvPr/>
        </p:nvSpPr>
        <p:spPr>
          <a:xfrm>
            <a:off x="9527664" y="3102429"/>
            <a:ext cx="331991" cy="664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/>
              <a:t>a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F9984099-3069-4333-BE54-D9039F297CC3}"/>
              </a:ext>
            </a:extLst>
          </p:cNvPr>
          <p:cNvSpPr txBox="1"/>
          <p:nvPr/>
        </p:nvSpPr>
        <p:spPr>
          <a:xfrm>
            <a:off x="1748912" y="5535351"/>
            <a:ext cx="9100055" cy="1200329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sz="3600" b="1" dirty="0"/>
              <a:t>A, B, C, D ……. vrcholy			a ……. strana</a:t>
            </a:r>
          </a:p>
          <a:p>
            <a:pPr algn="ctr"/>
            <a:r>
              <a:rPr lang="cs-CZ" sz="3600" dirty="0"/>
              <a:t>- proti směru hodinových ručiček</a:t>
            </a:r>
          </a:p>
        </p:txBody>
      </p:sp>
    </p:spTree>
    <p:extLst>
      <p:ext uri="{BB962C8B-B14F-4D97-AF65-F5344CB8AC3E}">
        <p14:creationId xmlns:p14="http://schemas.microsoft.com/office/powerpoint/2010/main" val="673773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4" grpId="0"/>
      <p:bldP spid="16" grpId="0" build="p"/>
      <p:bldP spid="18" grpId="0"/>
      <p:bldP spid="20" grpId="0"/>
      <p:bldP spid="22" grpId="0"/>
      <p:bldP spid="24" grpId="0"/>
      <p:bldP spid="26" grpId="0"/>
      <p:bldP spid="28" grpId="0"/>
      <p:bldP spid="30" grpId="0"/>
      <p:bldP spid="32" grpId="0"/>
      <p:bldP spid="34" grpId="0"/>
      <p:bldP spid="36" grpId="0"/>
      <p:bldP spid="38" grpId="0"/>
      <p:bldP spid="4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>
            <a:extLst>
              <a:ext uri="{FF2B5EF4-FFF2-40B4-BE49-F238E27FC236}">
                <a16:creationId xmlns:a16="http://schemas.microsoft.com/office/drawing/2014/main" id="{AC526526-9250-4FB3-AFDB-97BA666003F6}"/>
              </a:ext>
            </a:extLst>
          </p:cNvPr>
          <p:cNvSpPr txBox="1">
            <a:spLocks/>
          </p:cNvSpPr>
          <p:nvPr/>
        </p:nvSpPr>
        <p:spPr>
          <a:xfrm>
            <a:off x="331596" y="365125"/>
            <a:ext cx="11022204" cy="7623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800" b="1" i="1" dirty="0"/>
              <a:t>Označení – čtyřúhelníky – obdélník, kosodélník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29BEA93A-FD14-412B-BBBC-0639C3AC4AA4}"/>
              </a:ext>
            </a:extLst>
          </p:cNvPr>
          <p:cNvSpPr txBox="1"/>
          <p:nvPr/>
        </p:nvSpPr>
        <p:spPr>
          <a:xfrm>
            <a:off x="5249715" y="1737356"/>
            <a:ext cx="431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/>
              <a:t>C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5B167141-47A3-4A26-858C-1FCB0DCCE20C}"/>
              </a:ext>
            </a:extLst>
          </p:cNvPr>
          <p:cNvSpPr txBox="1"/>
          <p:nvPr/>
        </p:nvSpPr>
        <p:spPr>
          <a:xfrm>
            <a:off x="5228875" y="5000771"/>
            <a:ext cx="45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/>
              <a:t>B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4244467A-1B73-4E99-98CA-A583F8CBAEF4}"/>
              </a:ext>
            </a:extLst>
          </p:cNvPr>
          <p:cNvSpPr txBox="1"/>
          <p:nvPr/>
        </p:nvSpPr>
        <p:spPr>
          <a:xfrm>
            <a:off x="438004" y="5033296"/>
            <a:ext cx="452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/>
              <a:t>A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3E4325DF-885A-45E6-8887-BB398883F40D}"/>
              </a:ext>
            </a:extLst>
          </p:cNvPr>
          <p:cNvSpPr txBox="1"/>
          <p:nvPr/>
        </p:nvSpPr>
        <p:spPr>
          <a:xfrm>
            <a:off x="6280804" y="4894578"/>
            <a:ext cx="442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/>
              <a:t>A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169D83BE-BABB-4F8E-863D-D0D98CC59E63}"/>
              </a:ext>
            </a:extLst>
          </p:cNvPr>
          <p:cNvSpPr txBox="1"/>
          <p:nvPr/>
        </p:nvSpPr>
        <p:spPr>
          <a:xfrm>
            <a:off x="11112374" y="1889887"/>
            <a:ext cx="431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/>
              <a:t>C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D75B8C31-F3D5-43B2-88D9-13E22C154E16}"/>
              </a:ext>
            </a:extLst>
          </p:cNvPr>
          <p:cNvSpPr txBox="1"/>
          <p:nvPr/>
        </p:nvSpPr>
        <p:spPr>
          <a:xfrm>
            <a:off x="10452474" y="4868472"/>
            <a:ext cx="4363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/>
              <a:t>B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622F170F-8678-4574-8E79-2F2C3ACD8108}"/>
              </a:ext>
            </a:extLst>
          </p:cNvPr>
          <p:cNvSpPr txBox="1"/>
          <p:nvPr/>
        </p:nvSpPr>
        <p:spPr>
          <a:xfrm>
            <a:off x="396305" y="1740118"/>
            <a:ext cx="4683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/>
              <a:t>D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6BDFF45B-574B-499D-93C0-E018ADCC7B6A}"/>
              </a:ext>
            </a:extLst>
          </p:cNvPr>
          <p:cNvSpPr txBox="1"/>
          <p:nvPr/>
        </p:nvSpPr>
        <p:spPr>
          <a:xfrm>
            <a:off x="6952766" y="1889886"/>
            <a:ext cx="4683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/>
              <a:t>D</a:t>
            </a: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58B09717-162A-4FE9-8550-6B29F849780B}"/>
              </a:ext>
            </a:extLst>
          </p:cNvPr>
          <p:cNvSpPr txBox="1"/>
          <p:nvPr/>
        </p:nvSpPr>
        <p:spPr>
          <a:xfrm>
            <a:off x="2664718" y="4894579"/>
            <a:ext cx="5124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/>
              <a:t>a</a:t>
            </a:r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A197B360-DD5B-42C9-B882-F6E65B5A15E8}"/>
              </a:ext>
            </a:extLst>
          </p:cNvPr>
          <p:cNvSpPr txBox="1"/>
          <p:nvPr/>
        </p:nvSpPr>
        <p:spPr>
          <a:xfrm>
            <a:off x="273920" y="3241373"/>
            <a:ext cx="4267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/>
              <a:t>b</a:t>
            </a:r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D9DDAE86-1614-4413-A7C4-FEE32169E597}"/>
              </a:ext>
            </a:extLst>
          </p:cNvPr>
          <p:cNvSpPr txBox="1"/>
          <p:nvPr/>
        </p:nvSpPr>
        <p:spPr>
          <a:xfrm>
            <a:off x="2920936" y="1737355"/>
            <a:ext cx="405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/>
              <a:t>a</a:t>
            </a:r>
          </a:p>
        </p:txBody>
      </p: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C26AE77D-CC47-48FF-9E3B-9F898FF51D11}"/>
              </a:ext>
            </a:extLst>
          </p:cNvPr>
          <p:cNvSpPr txBox="1"/>
          <p:nvPr/>
        </p:nvSpPr>
        <p:spPr>
          <a:xfrm>
            <a:off x="5415978" y="3262783"/>
            <a:ext cx="4267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/>
              <a:t>b</a:t>
            </a:r>
          </a:p>
        </p:txBody>
      </p:sp>
      <p:sp>
        <p:nvSpPr>
          <p:cNvPr id="29" name="TextovéPole 28">
            <a:extLst>
              <a:ext uri="{FF2B5EF4-FFF2-40B4-BE49-F238E27FC236}">
                <a16:creationId xmlns:a16="http://schemas.microsoft.com/office/drawing/2014/main" id="{74C309CA-FF37-49FA-A53E-B25F72C94DAB}"/>
              </a:ext>
            </a:extLst>
          </p:cNvPr>
          <p:cNvSpPr txBox="1"/>
          <p:nvPr/>
        </p:nvSpPr>
        <p:spPr>
          <a:xfrm>
            <a:off x="8934477" y="1869052"/>
            <a:ext cx="405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/>
              <a:t>a</a:t>
            </a:r>
          </a:p>
        </p:txBody>
      </p:sp>
      <p:sp>
        <p:nvSpPr>
          <p:cNvPr id="31" name="TextovéPole 30">
            <a:extLst>
              <a:ext uri="{FF2B5EF4-FFF2-40B4-BE49-F238E27FC236}">
                <a16:creationId xmlns:a16="http://schemas.microsoft.com/office/drawing/2014/main" id="{CEB43644-DBBF-4DF3-9A1E-E619C70DADE8}"/>
              </a:ext>
            </a:extLst>
          </p:cNvPr>
          <p:cNvSpPr txBox="1"/>
          <p:nvPr/>
        </p:nvSpPr>
        <p:spPr>
          <a:xfrm>
            <a:off x="6422006" y="3241372"/>
            <a:ext cx="4267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/>
              <a:t>b</a:t>
            </a:r>
          </a:p>
        </p:txBody>
      </p:sp>
      <p:sp>
        <p:nvSpPr>
          <p:cNvPr id="33" name="TextovéPole 32">
            <a:extLst>
              <a:ext uri="{FF2B5EF4-FFF2-40B4-BE49-F238E27FC236}">
                <a16:creationId xmlns:a16="http://schemas.microsoft.com/office/drawing/2014/main" id="{EE0320C5-342C-49BB-B561-0D93BB8CCB88}"/>
              </a:ext>
            </a:extLst>
          </p:cNvPr>
          <p:cNvSpPr txBox="1"/>
          <p:nvPr/>
        </p:nvSpPr>
        <p:spPr>
          <a:xfrm>
            <a:off x="8369016" y="4710130"/>
            <a:ext cx="405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/>
              <a:t>a</a:t>
            </a:r>
          </a:p>
        </p:txBody>
      </p:sp>
      <p:sp>
        <p:nvSpPr>
          <p:cNvPr id="35" name="TextovéPole 34">
            <a:extLst>
              <a:ext uri="{FF2B5EF4-FFF2-40B4-BE49-F238E27FC236}">
                <a16:creationId xmlns:a16="http://schemas.microsoft.com/office/drawing/2014/main" id="{5DBDEC87-CD79-46E2-BD21-46735CC0CF99}"/>
              </a:ext>
            </a:extLst>
          </p:cNvPr>
          <p:cNvSpPr txBox="1"/>
          <p:nvPr/>
        </p:nvSpPr>
        <p:spPr>
          <a:xfrm>
            <a:off x="10888812" y="3429000"/>
            <a:ext cx="331991" cy="664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/>
              <a:t>b</a:t>
            </a:r>
          </a:p>
        </p:txBody>
      </p:sp>
      <p:sp>
        <p:nvSpPr>
          <p:cNvPr id="37" name="Obdélník 36">
            <a:extLst>
              <a:ext uri="{FF2B5EF4-FFF2-40B4-BE49-F238E27FC236}">
                <a16:creationId xmlns:a16="http://schemas.microsoft.com/office/drawing/2014/main" id="{4ACA825A-F813-4D4D-8111-5A2B2CB73257}"/>
              </a:ext>
            </a:extLst>
          </p:cNvPr>
          <p:cNvSpPr/>
          <p:nvPr/>
        </p:nvSpPr>
        <p:spPr>
          <a:xfrm rot="5400000">
            <a:off x="1714470" y="1301559"/>
            <a:ext cx="2703570" cy="4759904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Kosoúhelník 38">
            <a:extLst>
              <a:ext uri="{FF2B5EF4-FFF2-40B4-BE49-F238E27FC236}">
                <a16:creationId xmlns:a16="http://schemas.microsoft.com/office/drawing/2014/main" id="{480416BA-994A-4C5E-AA48-0318DD7C982E}"/>
              </a:ext>
            </a:extLst>
          </p:cNvPr>
          <p:cNvSpPr/>
          <p:nvPr/>
        </p:nvSpPr>
        <p:spPr>
          <a:xfrm>
            <a:off x="6501880" y="2494549"/>
            <a:ext cx="4715338" cy="2373923"/>
          </a:xfrm>
          <a:prstGeom prst="parallelogram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5C8EC5E7-D052-4942-B1B3-07E6B4CE70D5}"/>
              </a:ext>
            </a:extLst>
          </p:cNvPr>
          <p:cNvSpPr txBox="1"/>
          <p:nvPr/>
        </p:nvSpPr>
        <p:spPr>
          <a:xfrm>
            <a:off x="1470230" y="5552181"/>
            <a:ext cx="9473619" cy="1200329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sz="3600" b="1" dirty="0"/>
              <a:t>A, B, C, D ……. vrcholy			a, b ……. strany</a:t>
            </a:r>
          </a:p>
          <a:p>
            <a:pPr algn="ctr"/>
            <a:r>
              <a:rPr lang="cs-CZ" sz="3600" dirty="0"/>
              <a:t>- proti směru hodinových ručiček</a:t>
            </a:r>
          </a:p>
        </p:txBody>
      </p:sp>
    </p:spTree>
    <p:extLst>
      <p:ext uri="{BB962C8B-B14F-4D97-AF65-F5344CB8AC3E}">
        <p14:creationId xmlns:p14="http://schemas.microsoft.com/office/powerpoint/2010/main" val="3366430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1" grpId="0"/>
      <p:bldP spid="13" grpId="0"/>
      <p:bldP spid="15" grpId="0"/>
      <p:bldP spid="17" grpId="0"/>
      <p:bldP spid="19" grpId="0"/>
      <p:bldP spid="21" grpId="0"/>
      <p:bldP spid="23" grpId="0"/>
      <p:bldP spid="25" grpId="0"/>
      <p:bldP spid="27" grpId="0"/>
      <p:bldP spid="29" grpId="0"/>
      <p:bldP spid="31" grpId="0"/>
      <p:bldP spid="33" grpId="0"/>
      <p:bldP spid="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>
            <a:extLst>
              <a:ext uri="{FF2B5EF4-FFF2-40B4-BE49-F238E27FC236}">
                <a16:creationId xmlns:a16="http://schemas.microsoft.com/office/drawing/2014/main" id="{6A101E78-A1C2-4587-8162-841A4B77F016}"/>
              </a:ext>
            </a:extLst>
          </p:cNvPr>
          <p:cNvSpPr txBox="1">
            <a:spLocks/>
          </p:cNvSpPr>
          <p:nvPr/>
        </p:nvSpPr>
        <p:spPr>
          <a:xfrm>
            <a:off x="331596" y="365125"/>
            <a:ext cx="11022204" cy="7623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800" b="1" i="1" dirty="0"/>
              <a:t>Označení – </a:t>
            </a:r>
            <a:r>
              <a:rPr lang="cs-CZ" sz="4800" b="1" i="1" dirty="0" err="1"/>
              <a:t>víceúhelníky</a:t>
            </a:r>
            <a:endParaRPr lang="cs-CZ" sz="4800" b="1" i="1" dirty="0"/>
          </a:p>
        </p:txBody>
      </p:sp>
      <p:sp>
        <p:nvSpPr>
          <p:cNvPr id="5" name="Šestiúhelník 4">
            <a:extLst>
              <a:ext uri="{FF2B5EF4-FFF2-40B4-BE49-F238E27FC236}">
                <a16:creationId xmlns:a16="http://schemas.microsoft.com/office/drawing/2014/main" id="{FB73B68F-F631-4F07-AE6C-8BFE17A0F1B3}"/>
              </a:ext>
            </a:extLst>
          </p:cNvPr>
          <p:cNvSpPr/>
          <p:nvPr/>
        </p:nvSpPr>
        <p:spPr>
          <a:xfrm>
            <a:off x="1011902" y="1787603"/>
            <a:ext cx="3931696" cy="3587262"/>
          </a:xfrm>
          <a:prstGeom prst="hexagon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var L 6">
            <a:extLst>
              <a:ext uri="{FF2B5EF4-FFF2-40B4-BE49-F238E27FC236}">
                <a16:creationId xmlns:a16="http://schemas.microsoft.com/office/drawing/2014/main" id="{EB4C18E3-DFF9-4BAE-AEBD-0F050DAFE99D}"/>
              </a:ext>
            </a:extLst>
          </p:cNvPr>
          <p:cNvSpPr/>
          <p:nvPr/>
        </p:nvSpPr>
        <p:spPr>
          <a:xfrm rot="16200000">
            <a:off x="7355395" y="1430175"/>
            <a:ext cx="2763296" cy="4551900"/>
          </a:xfrm>
          <a:prstGeom prst="corner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86F93F5E-DD3E-4F18-8215-528F402D1339}"/>
              </a:ext>
            </a:extLst>
          </p:cNvPr>
          <p:cNvSpPr txBox="1"/>
          <p:nvPr/>
        </p:nvSpPr>
        <p:spPr>
          <a:xfrm>
            <a:off x="10966896" y="1839360"/>
            <a:ext cx="5790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/>
              <a:t>M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61AB7F64-2A80-494E-823F-E6632DBABD67}"/>
              </a:ext>
            </a:extLst>
          </p:cNvPr>
          <p:cNvSpPr txBox="1"/>
          <p:nvPr/>
        </p:nvSpPr>
        <p:spPr>
          <a:xfrm>
            <a:off x="10920799" y="5053339"/>
            <a:ext cx="3786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/>
              <a:t>L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609A75A6-DB4B-4ECF-98E9-2AC1C447696C}"/>
              </a:ext>
            </a:extLst>
          </p:cNvPr>
          <p:cNvSpPr txBox="1"/>
          <p:nvPr/>
        </p:nvSpPr>
        <p:spPr>
          <a:xfrm>
            <a:off x="6234909" y="5059714"/>
            <a:ext cx="425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/>
              <a:t>K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8FFBBCC0-0C96-46FE-AF3D-E50D930491F6}"/>
              </a:ext>
            </a:extLst>
          </p:cNvPr>
          <p:cNvSpPr txBox="1"/>
          <p:nvPr/>
        </p:nvSpPr>
        <p:spPr>
          <a:xfrm>
            <a:off x="512274" y="3258094"/>
            <a:ext cx="3962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/>
              <a:t>F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862DFE96-0413-42BF-9F44-BC70E78C955F}"/>
              </a:ext>
            </a:extLst>
          </p:cNvPr>
          <p:cNvSpPr txBox="1"/>
          <p:nvPr/>
        </p:nvSpPr>
        <p:spPr>
          <a:xfrm>
            <a:off x="1574899" y="1197995"/>
            <a:ext cx="4106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/>
              <a:t>E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D934B3B9-F50B-4AD3-98DB-8261283D05B8}"/>
              </a:ext>
            </a:extLst>
          </p:cNvPr>
          <p:cNvSpPr txBox="1"/>
          <p:nvPr/>
        </p:nvSpPr>
        <p:spPr>
          <a:xfrm>
            <a:off x="4896338" y="3259708"/>
            <a:ext cx="431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/>
              <a:t>C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969CB883-1C23-4494-877B-140468381BE5}"/>
              </a:ext>
            </a:extLst>
          </p:cNvPr>
          <p:cNvSpPr txBox="1"/>
          <p:nvPr/>
        </p:nvSpPr>
        <p:spPr>
          <a:xfrm>
            <a:off x="4076389" y="5246144"/>
            <a:ext cx="4363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/>
              <a:t>B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DB87E3C5-14F0-4451-B3BE-C4A1278A2A38}"/>
              </a:ext>
            </a:extLst>
          </p:cNvPr>
          <p:cNvSpPr txBox="1"/>
          <p:nvPr/>
        </p:nvSpPr>
        <p:spPr>
          <a:xfrm>
            <a:off x="3843143" y="1193029"/>
            <a:ext cx="4683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/>
              <a:t>D</a:t>
            </a:r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ED8D5216-43A2-4BC8-B838-4D89FD33EE12}"/>
              </a:ext>
            </a:extLst>
          </p:cNvPr>
          <p:cNvSpPr txBox="1"/>
          <p:nvPr/>
        </p:nvSpPr>
        <p:spPr>
          <a:xfrm>
            <a:off x="1533221" y="5200213"/>
            <a:ext cx="452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/>
              <a:t>A</a:t>
            </a:r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9916E2AA-6008-4922-8175-41E0655EC04C}"/>
              </a:ext>
            </a:extLst>
          </p:cNvPr>
          <p:cNvSpPr txBox="1"/>
          <p:nvPr/>
        </p:nvSpPr>
        <p:spPr>
          <a:xfrm>
            <a:off x="6234909" y="3130857"/>
            <a:ext cx="4235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/>
              <a:t>P</a:t>
            </a:r>
          </a:p>
        </p:txBody>
      </p:sp>
      <p:sp>
        <p:nvSpPr>
          <p:cNvPr id="26" name="TextovéPole 25">
            <a:extLst>
              <a:ext uri="{FF2B5EF4-FFF2-40B4-BE49-F238E27FC236}">
                <a16:creationId xmlns:a16="http://schemas.microsoft.com/office/drawing/2014/main" id="{19D7E2A2-71A6-424F-8228-C04EEC75E7C8}"/>
              </a:ext>
            </a:extLst>
          </p:cNvPr>
          <p:cNvSpPr txBox="1"/>
          <p:nvPr/>
        </p:nvSpPr>
        <p:spPr>
          <a:xfrm>
            <a:off x="9162347" y="3111306"/>
            <a:ext cx="4908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/>
              <a:t>O</a:t>
            </a:r>
          </a:p>
        </p:txBody>
      </p:sp>
      <p:sp>
        <p:nvSpPr>
          <p:cNvPr id="28" name="TextovéPole 27">
            <a:extLst>
              <a:ext uri="{FF2B5EF4-FFF2-40B4-BE49-F238E27FC236}">
                <a16:creationId xmlns:a16="http://schemas.microsoft.com/office/drawing/2014/main" id="{21BC3755-71E2-4922-8EEF-DCCD7B384A8C}"/>
              </a:ext>
            </a:extLst>
          </p:cNvPr>
          <p:cNvSpPr txBox="1"/>
          <p:nvPr/>
        </p:nvSpPr>
        <p:spPr>
          <a:xfrm>
            <a:off x="9296992" y="1787603"/>
            <a:ext cx="4828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/>
              <a:t>N</a:t>
            </a:r>
          </a:p>
        </p:txBody>
      </p:sp>
      <p:sp>
        <p:nvSpPr>
          <p:cNvPr id="30" name="TextovéPole 29">
            <a:extLst>
              <a:ext uri="{FF2B5EF4-FFF2-40B4-BE49-F238E27FC236}">
                <a16:creationId xmlns:a16="http://schemas.microsoft.com/office/drawing/2014/main" id="{A68ADF27-7AFF-4DA3-852B-F5949AB230BB}"/>
              </a:ext>
            </a:extLst>
          </p:cNvPr>
          <p:cNvSpPr txBox="1"/>
          <p:nvPr/>
        </p:nvSpPr>
        <p:spPr>
          <a:xfrm>
            <a:off x="1409364" y="5992934"/>
            <a:ext cx="9373272" cy="64633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sz="3600" b="1" dirty="0"/>
              <a:t>Vrcholy i strany </a:t>
            </a:r>
            <a:r>
              <a:rPr lang="cs-CZ" sz="3600" dirty="0"/>
              <a:t>- proti směru hodinových ručiček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9F2FDF3-2D4B-4B7B-86A4-9511496BEA79}"/>
              </a:ext>
            </a:extLst>
          </p:cNvPr>
          <p:cNvSpPr txBox="1"/>
          <p:nvPr/>
        </p:nvSpPr>
        <p:spPr>
          <a:xfrm>
            <a:off x="10160798" y="1738870"/>
            <a:ext cx="5533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/>
              <a:t>m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64799628-44E6-4AD4-9A47-C31062DF9ABC}"/>
              </a:ext>
            </a:extLst>
          </p:cNvPr>
          <p:cNvSpPr txBox="1"/>
          <p:nvPr/>
        </p:nvSpPr>
        <p:spPr>
          <a:xfrm>
            <a:off x="11039797" y="3365742"/>
            <a:ext cx="2904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/>
              <a:t>l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8F2B4239-E997-4C3E-8DDC-F866DB12240D}"/>
              </a:ext>
            </a:extLst>
          </p:cNvPr>
          <p:cNvSpPr txBox="1"/>
          <p:nvPr/>
        </p:nvSpPr>
        <p:spPr>
          <a:xfrm>
            <a:off x="8661172" y="4973208"/>
            <a:ext cx="394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/>
              <a:t>k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B92CA9DB-EC5D-4D7F-BDC3-E6BB703A9AB6}"/>
              </a:ext>
            </a:extLst>
          </p:cNvPr>
          <p:cNvSpPr txBox="1"/>
          <p:nvPr/>
        </p:nvSpPr>
        <p:spPr>
          <a:xfrm>
            <a:off x="7619232" y="3130856"/>
            <a:ext cx="4283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/>
              <a:t>o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74F5B44D-1A16-4F12-B652-F81A4EC38556}"/>
              </a:ext>
            </a:extLst>
          </p:cNvPr>
          <p:cNvSpPr txBox="1"/>
          <p:nvPr/>
        </p:nvSpPr>
        <p:spPr>
          <a:xfrm>
            <a:off x="9236843" y="2464975"/>
            <a:ext cx="4267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/>
              <a:t>n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9B35E3CA-3549-4357-8814-C4C76A9B86D2}"/>
              </a:ext>
            </a:extLst>
          </p:cNvPr>
          <p:cNvSpPr txBox="1"/>
          <p:nvPr/>
        </p:nvSpPr>
        <p:spPr>
          <a:xfrm>
            <a:off x="6009173" y="3960802"/>
            <a:ext cx="4267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/>
              <a:t>p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1240D0EF-946A-4D34-9219-0A4ECC4AC473}"/>
              </a:ext>
            </a:extLst>
          </p:cNvPr>
          <p:cNvSpPr txBox="1"/>
          <p:nvPr/>
        </p:nvSpPr>
        <p:spPr>
          <a:xfrm>
            <a:off x="4542078" y="4243012"/>
            <a:ext cx="4267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/>
              <a:t>b</a:t>
            </a:r>
          </a:p>
        </p:txBody>
      </p:sp>
      <p:sp>
        <p:nvSpPr>
          <p:cNvPr id="33" name="TextovéPole 32">
            <a:extLst>
              <a:ext uri="{FF2B5EF4-FFF2-40B4-BE49-F238E27FC236}">
                <a16:creationId xmlns:a16="http://schemas.microsoft.com/office/drawing/2014/main" id="{0FB1CC9B-4C02-4D47-9DEB-B8ED4C114572}"/>
              </a:ext>
            </a:extLst>
          </p:cNvPr>
          <p:cNvSpPr txBox="1"/>
          <p:nvPr/>
        </p:nvSpPr>
        <p:spPr>
          <a:xfrm>
            <a:off x="2795050" y="5273408"/>
            <a:ext cx="405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/>
              <a:t>a</a:t>
            </a:r>
          </a:p>
        </p:txBody>
      </p:sp>
      <p:sp>
        <p:nvSpPr>
          <p:cNvPr id="35" name="TextovéPole 34">
            <a:extLst>
              <a:ext uri="{FF2B5EF4-FFF2-40B4-BE49-F238E27FC236}">
                <a16:creationId xmlns:a16="http://schemas.microsoft.com/office/drawing/2014/main" id="{83F1B313-F62F-4F3B-833E-6A4AE34860F9}"/>
              </a:ext>
            </a:extLst>
          </p:cNvPr>
          <p:cNvSpPr txBox="1"/>
          <p:nvPr/>
        </p:nvSpPr>
        <p:spPr>
          <a:xfrm>
            <a:off x="985098" y="4250873"/>
            <a:ext cx="3257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/>
              <a:t>f</a:t>
            </a:r>
          </a:p>
        </p:txBody>
      </p:sp>
      <p:sp>
        <p:nvSpPr>
          <p:cNvPr id="37" name="TextovéPole 36">
            <a:extLst>
              <a:ext uri="{FF2B5EF4-FFF2-40B4-BE49-F238E27FC236}">
                <a16:creationId xmlns:a16="http://schemas.microsoft.com/office/drawing/2014/main" id="{622B7DD2-B45D-4D15-979A-3C9AC58B0DAD}"/>
              </a:ext>
            </a:extLst>
          </p:cNvPr>
          <p:cNvSpPr txBox="1"/>
          <p:nvPr/>
        </p:nvSpPr>
        <p:spPr>
          <a:xfrm>
            <a:off x="985803" y="2220967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/>
              <a:t>e</a:t>
            </a:r>
          </a:p>
        </p:txBody>
      </p:sp>
      <p:sp>
        <p:nvSpPr>
          <p:cNvPr id="39" name="TextovéPole 38">
            <a:extLst>
              <a:ext uri="{FF2B5EF4-FFF2-40B4-BE49-F238E27FC236}">
                <a16:creationId xmlns:a16="http://schemas.microsoft.com/office/drawing/2014/main" id="{CEB881F3-5861-423B-BAD0-7506D5AE14C8}"/>
              </a:ext>
            </a:extLst>
          </p:cNvPr>
          <p:cNvSpPr txBox="1"/>
          <p:nvPr/>
        </p:nvSpPr>
        <p:spPr>
          <a:xfrm>
            <a:off x="2657509" y="1201273"/>
            <a:ext cx="4267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/>
              <a:t>d</a:t>
            </a:r>
          </a:p>
        </p:txBody>
      </p:sp>
      <p:sp>
        <p:nvSpPr>
          <p:cNvPr id="41" name="TextovéPole 40">
            <a:extLst>
              <a:ext uri="{FF2B5EF4-FFF2-40B4-BE49-F238E27FC236}">
                <a16:creationId xmlns:a16="http://schemas.microsoft.com/office/drawing/2014/main" id="{4ACEE7A4-8896-47CC-BBC6-A033A51A69BA}"/>
              </a:ext>
            </a:extLst>
          </p:cNvPr>
          <p:cNvSpPr txBox="1"/>
          <p:nvPr/>
        </p:nvSpPr>
        <p:spPr>
          <a:xfrm>
            <a:off x="4509858" y="2190576"/>
            <a:ext cx="3802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054904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10" grpId="0"/>
      <p:bldP spid="12" grpId="0"/>
      <p:bldP spid="14" grpId="0"/>
      <p:bldP spid="16" grpId="0"/>
      <p:bldP spid="18" grpId="0"/>
      <p:bldP spid="20" grpId="0"/>
      <p:bldP spid="22" grpId="0"/>
      <p:bldP spid="24" grpId="0"/>
      <p:bldP spid="26" grpId="0"/>
      <p:bldP spid="28" grpId="0"/>
      <p:bldP spid="6" grpId="0"/>
      <p:bldP spid="8" grpId="0"/>
      <p:bldP spid="9" grpId="0"/>
      <p:bldP spid="11" grpId="0"/>
      <p:bldP spid="13" grpId="0"/>
      <p:bldP spid="15" grpId="0"/>
      <p:bldP spid="17" grpId="0"/>
      <p:bldP spid="33" grpId="0"/>
      <p:bldP spid="35" grpId="0"/>
      <p:bldP spid="37" grpId="0"/>
      <p:bldP spid="39" grpId="0"/>
      <p:bldP spid="41" grpId="0"/>
    </p:bld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882</Words>
  <Application>Microsoft Office PowerPoint</Application>
  <PresentationFormat>Širokoúhlá obrazovka</PresentationFormat>
  <Paragraphs>224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Motiv Office</vt:lpstr>
      <vt:lpstr>Obrazce značení, obvody obsahy  M 6. roč. – opak. geom. Distanční výuka 19. – 23. 10. 2020 </vt:lpstr>
      <vt:lpstr>Trojúhelníky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Obrazce</dc:title>
  <dc:creator>Marie Homolková</dc:creator>
  <cp:lastModifiedBy>Marie Homolková</cp:lastModifiedBy>
  <cp:revision>39</cp:revision>
  <dcterms:created xsi:type="dcterms:W3CDTF">2020-10-18T12:04:23Z</dcterms:created>
  <dcterms:modified xsi:type="dcterms:W3CDTF">2020-10-22T07:30:45Z</dcterms:modified>
</cp:coreProperties>
</file>